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8" r:id="rId6"/>
    <p:sldId id="352" r:id="rId7"/>
    <p:sldId id="353" r:id="rId8"/>
    <p:sldId id="351" r:id="rId9"/>
    <p:sldId id="350" r:id="rId10"/>
    <p:sldId id="354" r:id="rId11"/>
    <p:sldId id="355" r:id="rId12"/>
    <p:sldId id="413" r:id="rId13"/>
    <p:sldId id="356" r:id="rId14"/>
    <p:sldId id="323" r:id="rId15"/>
    <p:sldId id="324" r:id="rId16"/>
    <p:sldId id="262" r:id="rId17"/>
    <p:sldId id="335" r:id="rId18"/>
    <p:sldId id="358" r:id="rId19"/>
    <p:sldId id="359" r:id="rId20"/>
    <p:sldId id="360" r:id="rId21"/>
    <p:sldId id="361" r:id="rId22"/>
    <p:sldId id="362" r:id="rId23"/>
    <p:sldId id="363" r:id="rId24"/>
    <p:sldId id="366" r:id="rId25"/>
    <p:sldId id="364" r:id="rId26"/>
    <p:sldId id="367" r:id="rId27"/>
    <p:sldId id="325" r:id="rId28"/>
    <p:sldId id="326" r:id="rId29"/>
    <p:sldId id="327" r:id="rId30"/>
    <p:sldId id="340" r:id="rId31"/>
    <p:sldId id="328" r:id="rId32"/>
    <p:sldId id="370" r:id="rId33"/>
    <p:sldId id="368" r:id="rId34"/>
    <p:sldId id="329" r:id="rId35"/>
    <p:sldId id="330" r:id="rId36"/>
    <p:sldId id="369" r:id="rId37"/>
    <p:sldId id="337" r:id="rId38"/>
    <p:sldId id="341" r:id="rId39"/>
    <p:sldId id="342" r:id="rId40"/>
    <p:sldId id="343" r:id="rId41"/>
    <p:sldId id="382" r:id="rId42"/>
    <p:sldId id="345" r:id="rId43"/>
    <p:sldId id="344" r:id="rId44"/>
    <p:sldId id="346" r:id="rId45"/>
    <p:sldId id="347" r:id="rId46"/>
    <p:sldId id="371" r:id="rId47"/>
    <p:sldId id="381" r:id="rId48"/>
    <p:sldId id="412" r:id="rId49"/>
    <p:sldId id="414" r:id="rId50"/>
    <p:sldId id="379" r:id="rId51"/>
    <p:sldId id="395" r:id="rId52"/>
    <p:sldId id="380" r:id="rId53"/>
    <p:sldId id="385" r:id="rId54"/>
    <p:sldId id="383" r:id="rId55"/>
    <p:sldId id="384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6" r:id="rId65"/>
    <p:sldId id="397" r:id="rId66"/>
    <p:sldId id="398" r:id="rId67"/>
    <p:sldId id="409" r:id="rId68"/>
    <p:sldId id="410" r:id="rId69"/>
    <p:sldId id="411" r:id="rId70"/>
    <p:sldId id="400" r:id="rId71"/>
    <p:sldId id="401" r:id="rId72"/>
    <p:sldId id="405" r:id="rId73"/>
    <p:sldId id="408" r:id="rId74"/>
    <p:sldId id="402" r:id="rId75"/>
    <p:sldId id="407" r:id="rId76"/>
  </p:sldIdLst>
  <p:sldSz cx="12192000" cy="6858000"/>
  <p:notesSz cx="6858000" cy="9144000"/>
  <p:custDataLst>
    <p:tags r:id="rId7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0389BD3-C6BA-42C5-88B1-C48A589A5F51}">
          <p14:sldIdLst>
            <p14:sldId id="256"/>
          </p14:sldIdLst>
        </p14:section>
        <p14:section name="Introduction &amp; Course Concept" id="{AD35EBF0-2F66-49EE-820E-71D0BEC92FAE}">
          <p14:sldIdLst>
            <p14:sldId id="258"/>
            <p14:sldId id="352"/>
            <p14:sldId id="353"/>
            <p14:sldId id="351"/>
            <p14:sldId id="350"/>
            <p14:sldId id="354"/>
            <p14:sldId id="355"/>
            <p14:sldId id="413"/>
            <p14:sldId id="356"/>
            <p14:sldId id="323"/>
          </p14:sldIdLst>
        </p14:section>
        <p14:section name="Development Environment &amp; IDE" id="{8D7F6AFA-0861-4F58-A965-DD99FD4FFA7C}">
          <p14:sldIdLst>
            <p14:sldId id="324"/>
            <p14:sldId id="262"/>
          </p14:sldIdLst>
        </p14:section>
        <p14:section name="1 | C++ Background" id="{C0E6093B-F42C-4DA1-8EAA-DD39787A2679}">
          <p14:sldIdLst>
            <p14:sldId id="335"/>
            <p14:sldId id="358"/>
            <p14:sldId id="359"/>
            <p14:sldId id="360"/>
            <p14:sldId id="361"/>
            <p14:sldId id="362"/>
            <p14:sldId id="363"/>
            <p14:sldId id="366"/>
            <p14:sldId id="364"/>
          </p14:sldIdLst>
        </p14:section>
        <p14:section name="1 | What's needed?" id="{4292D9AC-5B13-4F66-B238-FAA4B16514FC}">
          <p14:sldIdLst>
            <p14:sldId id="367"/>
            <p14:sldId id="325"/>
            <p14:sldId id="326"/>
            <p14:sldId id="327"/>
            <p14:sldId id="340"/>
            <p14:sldId id="328"/>
            <p14:sldId id="370"/>
          </p14:sldIdLst>
        </p14:section>
        <p14:section name="1 | Working with JupyterHub" id="{1DD91C27-1835-40E2-A031-0CDDF4A379DF}">
          <p14:sldIdLst>
            <p14:sldId id="368"/>
            <p14:sldId id="329"/>
            <p14:sldId id="330"/>
          </p14:sldIdLst>
        </p14:section>
        <p14:section name="1 | Working with Visual Studio Code - Remote Containers" id="{260AB9E7-5310-4988-8FBA-F3C9D2A3CB28}">
          <p14:sldIdLst>
            <p14:sldId id="369"/>
            <p14:sldId id="337"/>
            <p14:sldId id="341"/>
            <p14:sldId id="342"/>
            <p14:sldId id="343"/>
            <p14:sldId id="382"/>
            <p14:sldId id="345"/>
            <p14:sldId id="344"/>
            <p14:sldId id="346"/>
            <p14:sldId id="347"/>
            <p14:sldId id="371"/>
            <p14:sldId id="381"/>
            <p14:sldId id="412"/>
            <p14:sldId id="414"/>
            <p14:sldId id="379"/>
            <p14:sldId id="395"/>
            <p14:sldId id="380"/>
            <p14:sldId id="385"/>
            <p14:sldId id="383"/>
          </p14:sldIdLst>
        </p14:section>
        <p14:section name="1 | Step-by-Step Compilation" id="{64092AD6-DB30-4867-9090-D1EF92664904}">
          <p14:sldIdLst>
            <p14:sldId id="384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</p14:sldIdLst>
        </p14:section>
        <p14:section name="1 | Working with Visual Studio Code - Extensions, Tasks, Debugging" id="{9766E94C-4E19-44FF-A075-7F41D6F0CEF6}">
          <p14:sldIdLst>
            <p14:sldId id="397"/>
            <p14:sldId id="398"/>
            <p14:sldId id="409"/>
            <p14:sldId id="410"/>
            <p14:sldId id="411"/>
            <p14:sldId id="400"/>
          </p14:sldIdLst>
        </p14:section>
        <p14:section name="1 | Wrap-up" id="{B8A2F7B4-880C-4E2A-BD84-8BF5DFBBE136}">
          <p14:sldIdLst>
            <p14:sldId id="401"/>
            <p14:sldId id="405"/>
            <p14:sldId id="408"/>
            <p14:sldId id="40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293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704" userDrawn="1">
          <p15:clr>
            <a:srgbClr val="A4A3A4"/>
          </p15:clr>
        </p15:guide>
        <p15:guide id="10" pos="3976" userDrawn="1">
          <p15:clr>
            <a:srgbClr val="A4A3A4"/>
          </p15:clr>
        </p15:guide>
        <p15:guide id="11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BF2"/>
    <a:srgbClr val="FFFFFF"/>
    <a:srgbClr val="E66E2E"/>
    <a:srgbClr val="0054A0"/>
    <a:srgbClr val="5EAFFF"/>
    <a:srgbClr val="00549F"/>
    <a:srgbClr val="FFED00"/>
    <a:srgbClr val="70AD47"/>
    <a:srgbClr val="8EBAE5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4" autoAdjust="0"/>
    <p:restoredTop sz="82807" autoAdjust="0"/>
  </p:normalViewPr>
  <p:slideViewPr>
    <p:cSldViewPr showGuides="1">
      <p:cViewPr varScale="1">
        <p:scale>
          <a:sx n="127" d="100"/>
          <a:sy n="127" d="100"/>
        </p:scale>
        <p:origin x="594" y="132"/>
      </p:cViewPr>
      <p:guideLst>
        <p:guide orient="horz" pos="799"/>
        <p:guide orient="horz" pos="482"/>
        <p:guide orient="horz" pos="119"/>
        <p:guide orient="horz" pos="2931"/>
        <p:guide pos="3840"/>
        <p:guide pos="211"/>
        <p:guide pos="7469"/>
        <p:guide pos="3704"/>
        <p:guide pos="3976"/>
        <p:guide orient="horz" pos="618"/>
      </p:guideLst>
    </p:cSldViewPr>
  </p:slideViewPr>
  <p:outlineViewPr>
    <p:cViewPr>
      <p:scale>
        <a:sx n="33" d="100"/>
        <a:sy n="33" d="100"/>
      </p:scale>
      <p:origin x="0" y="-72516"/>
    </p:cViewPr>
  </p:outlineViewPr>
  <p:notesTextViewPr>
    <p:cViewPr>
      <p:scale>
        <a:sx n="101" d="100"/>
        <a:sy n="101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17" d="100"/>
          <a:sy n="117" d="100"/>
        </p:scale>
        <p:origin x="462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03.07.2024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31F1D7-8377-4A76-8F5D-3E76EEE25737}" type="datetimeFigureOut">
              <a:rPr lang="en-US" smtClean="0"/>
              <a:pPr/>
              <a:t>7/3/2024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45A0C133-2FF1-4A65-8FB9-994063EC256F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53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5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9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3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8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65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7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4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4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8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8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7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1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7" b="18286"/>
          <a:stretch/>
        </p:blipFill>
        <p:spPr>
          <a:xfrm>
            <a:off x="0" y="0"/>
            <a:ext cx="12192000" cy="2294313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 userDrawn="1"/>
        </p:nvSpPr>
        <p:spPr>
          <a:xfrm>
            <a:off x="335360" y="2420887"/>
            <a:ext cx="11521280" cy="22943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9144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1371600" indent="0" algn="ctr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solidFill>
                  <a:schemeClr val="tx2"/>
                </a:solidFill>
              </a:rPr>
              <a:t>C++ Training for ADAS Development</a:t>
            </a:r>
          </a:p>
          <a:p>
            <a:endParaRPr lang="en-GB" b="1" dirty="0">
              <a:solidFill>
                <a:schemeClr val="tx2"/>
              </a:solidFill>
            </a:endParaRPr>
          </a:p>
          <a:p>
            <a:endParaRPr lang="en-GB" b="1" dirty="0">
              <a:solidFill>
                <a:schemeClr val="tx2"/>
              </a:solidFill>
            </a:endParaRPr>
          </a:p>
          <a:p>
            <a:r>
              <a:rPr lang="en-GB" b="1" dirty="0">
                <a:solidFill>
                  <a:schemeClr val="tx2"/>
                </a:solidFill>
              </a:rPr>
              <a:t>RWTH International Academy</a:t>
            </a:r>
          </a:p>
          <a:p>
            <a:endParaRPr lang="en-GB" sz="1200" dirty="0"/>
          </a:p>
          <a:p>
            <a:r>
              <a:rPr lang="en-US" dirty="0"/>
              <a:t>Training Program for Employees of The Ford Company</a:t>
            </a:r>
          </a:p>
          <a:p>
            <a:r>
              <a:rPr lang="en-US" dirty="0"/>
              <a:t>Starting July 3, 2024</a:t>
            </a:r>
          </a:p>
        </p:txBody>
      </p:sp>
    </p:spTree>
    <p:extLst>
      <p:ext uri="{BB962C8B-B14F-4D97-AF65-F5344CB8AC3E}">
        <p14:creationId xmlns:p14="http://schemas.microsoft.com/office/powerpoint/2010/main" val="154189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ellenplatzhalter 8"/>
          <p:cNvSpPr>
            <a:spLocks noGrp="1"/>
          </p:cNvSpPr>
          <p:nvPr>
            <p:ph type="tbl" sz="quarter" idx="10" hasCustomPrompt="1"/>
          </p:nvPr>
        </p:nvSpPr>
        <p:spPr>
          <a:xfrm>
            <a:off x="335360" y="980728"/>
            <a:ext cx="11520000" cy="49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&lt;Day-Agenda within table&gt;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56" y="44624"/>
            <a:ext cx="11520487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549F"/>
                </a:solidFill>
              </a:defRPr>
            </a:lvl1pPr>
            <a:lvl5pPr marL="647700" indent="0" algn="l">
              <a:buNone/>
              <a:defRPr sz="2400" b="0"/>
            </a:lvl5pPr>
          </a:lstStyle>
          <a:p>
            <a:pPr lvl="0"/>
            <a:r>
              <a:rPr lang="en-GB" dirty="0"/>
              <a:t> </a:t>
            </a:r>
          </a:p>
          <a:p>
            <a:pPr lvl="0"/>
            <a:r>
              <a:rPr lang="en-GB" dirty="0"/>
              <a:t>Agenda for Day &lt;N&gt;</a:t>
            </a:r>
          </a:p>
        </p:txBody>
      </p:sp>
    </p:spTree>
    <p:extLst>
      <p:ext uri="{BB962C8B-B14F-4D97-AF65-F5344CB8AC3E}">
        <p14:creationId xmlns:p14="http://schemas.microsoft.com/office/powerpoint/2010/main" val="34715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3375" y="2348880"/>
            <a:ext cx="11523265" cy="50405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3200" b="1" spc="0" baseline="0">
                <a:solidFill>
                  <a:srgbClr val="00549F"/>
                </a:solidFill>
              </a:defRPr>
            </a:lvl1pPr>
          </a:lstStyle>
          <a:p>
            <a:pPr lvl="0"/>
            <a:r>
              <a:rPr lang="en-GB" dirty="0"/>
              <a:t>&lt;General Overview / Fundamentals / Components / ... &gt;</a:t>
            </a:r>
          </a:p>
        </p:txBody>
      </p:sp>
      <p:sp>
        <p:nvSpPr>
          <p:cNvPr id="5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7220" y="2859038"/>
            <a:ext cx="11523265" cy="4259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8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&lt;Lecture Title&gt;</a:t>
            </a:r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4" y="3717032"/>
            <a:ext cx="11523265" cy="28803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&lt;Aachen, 21. June 2022&gt;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34367" y="4030960"/>
            <a:ext cx="11523265" cy="28803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&lt;Lecturer&gt;</a:t>
            </a:r>
          </a:p>
        </p:txBody>
      </p:sp>
    </p:spTree>
    <p:extLst>
      <p:ext uri="{BB962C8B-B14F-4D97-AF65-F5344CB8AC3E}">
        <p14:creationId xmlns:p14="http://schemas.microsoft.com/office/powerpoint/2010/main" val="364377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335360" y="43200"/>
            <a:ext cx="1152128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GB" sz="2400" b="1" dirty="0">
              <a:solidFill>
                <a:srgbClr val="00549F"/>
              </a:solidFill>
            </a:endParaRPr>
          </a:p>
          <a:p>
            <a:r>
              <a:rPr lang="en-GB" sz="2400" b="1" dirty="0">
                <a:solidFill>
                  <a:srgbClr val="00549F"/>
                </a:solidFill>
              </a:rPr>
              <a:t>Agenda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560388" y="980728"/>
            <a:ext cx="11315700" cy="293688"/>
          </a:xfrm>
          <a:prstGeom prst="rect">
            <a:avLst/>
          </a:prstGeom>
          <a:gradFill>
            <a:gsLst>
              <a:gs pos="25000">
                <a:srgbClr val="FFED00"/>
              </a:gs>
              <a:gs pos="100000">
                <a:schemeClr val="bg1"/>
              </a:gs>
            </a:gsLst>
            <a:lin ang="0" scaled="0"/>
          </a:gradFill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6640" y="980728"/>
            <a:ext cx="11520000" cy="4968552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Font typeface="Wingdings" panose="05000000000000000000" pitchFamily="2" charset="2"/>
              <a:buChar char="§"/>
              <a:defRPr sz="2000"/>
            </a:lvl1pPr>
            <a:lvl2pPr marL="431800" indent="-215900">
              <a:buFont typeface="Wingdings" panose="05000000000000000000" pitchFamily="2" charset="2"/>
              <a:buChar char="§"/>
              <a:defRPr sz="1800" baseline="0"/>
            </a:lvl2pPr>
            <a:lvl3pPr>
              <a:defRPr baseline="0"/>
            </a:lvl3pPr>
          </a:lstStyle>
          <a:p>
            <a:pPr lvl="0"/>
            <a:r>
              <a:rPr lang="de-DE" dirty="0"/>
              <a:t>&lt;First Level&gt;</a:t>
            </a:r>
          </a:p>
          <a:p>
            <a:pPr lvl="1"/>
            <a:r>
              <a:rPr lang="de-DE" dirty="0"/>
              <a:t>&lt;Second Level&gt;</a:t>
            </a:r>
          </a:p>
          <a:p>
            <a:pPr lvl="2"/>
            <a:r>
              <a:rPr lang="de-DE" dirty="0"/>
              <a:t>&lt;Third Level&gt;</a:t>
            </a:r>
          </a:p>
          <a:p>
            <a:pPr lvl="0"/>
            <a:r>
              <a:rPr lang="de-DE" dirty="0"/>
              <a:t>&lt;First Level&gt;</a:t>
            </a:r>
          </a:p>
          <a:p>
            <a:pPr lvl="1"/>
            <a:r>
              <a:rPr lang="de-DE" dirty="0"/>
              <a:t>&lt;Second Level&gt;</a:t>
            </a:r>
          </a:p>
          <a:p>
            <a:pPr lvl="2"/>
            <a:r>
              <a:rPr lang="de-DE" dirty="0"/>
              <a:t>&lt;Third Level&gt;</a:t>
            </a:r>
          </a:p>
        </p:txBody>
      </p:sp>
    </p:spTree>
    <p:extLst>
      <p:ext uri="{BB962C8B-B14F-4D97-AF65-F5344CB8AC3E}">
        <p14:creationId xmlns:p14="http://schemas.microsoft.com/office/powerpoint/2010/main" val="134201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5756" y="44624"/>
            <a:ext cx="11520488" cy="73800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buNone/>
              <a:defRPr sz="2400" b="1">
                <a:solidFill>
                  <a:srgbClr val="00549F"/>
                </a:solidFill>
              </a:defRPr>
            </a:lvl1pPr>
          </a:lstStyle>
          <a:p>
            <a:pPr lvl="0"/>
            <a:r>
              <a:rPr lang="en-GB" dirty="0"/>
              <a:t>&lt;Title (if Subtitle)&gt;</a:t>
            </a:r>
          </a:p>
          <a:p>
            <a:pPr lvl="0"/>
            <a:r>
              <a:rPr lang="en-GB" dirty="0"/>
              <a:t>&lt;Title / Subtitle&gt;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980728"/>
            <a:ext cx="11520000" cy="4968552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Font typeface="Wingdings" panose="05000000000000000000" pitchFamily="2" charset="2"/>
              <a:buChar char="§"/>
              <a:defRPr sz="2000"/>
            </a:lvl1pPr>
            <a:lvl2pPr marL="431800" indent="-215900">
              <a:buFont typeface="Wingdings" panose="05000000000000000000" pitchFamily="2" charset="2"/>
              <a:buChar char="§"/>
              <a:defRPr sz="1800" baseline="0"/>
            </a:lvl2pPr>
            <a:lvl3pPr>
              <a:defRPr baseline="0"/>
            </a:lvl3pPr>
          </a:lstStyle>
          <a:p>
            <a:pPr lvl="0"/>
            <a:r>
              <a:rPr lang="de-DE" dirty="0"/>
              <a:t>&lt;First Level&gt;</a:t>
            </a:r>
          </a:p>
          <a:p>
            <a:pPr lvl="1"/>
            <a:r>
              <a:rPr lang="de-DE" dirty="0"/>
              <a:t>&lt;Second Level&gt;</a:t>
            </a:r>
          </a:p>
          <a:p>
            <a:pPr lvl="2"/>
            <a:r>
              <a:rPr lang="de-DE" dirty="0"/>
              <a:t>&lt;Third Level&gt;</a:t>
            </a:r>
          </a:p>
          <a:p>
            <a:pPr lvl="0"/>
            <a:r>
              <a:rPr lang="de-DE" dirty="0"/>
              <a:t>&lt;First Level&gt;</a:t>
            </a:r>
          </a:p>
          <a:p>
            <a:pPr lvl="1"/>
            <a:r>
              <a:rPr lang="de-DE" dirty="0"/>
              <a:t>&lt;Second Level&gt;</a:t>
            </a:r>
          </a:p>
          <a:p>
            <a:pPr lvl="2"/>
            <a:r>
              <a:rPr lang="de-DE" dirty="0"/>
              <a:t>&lt;Third Level&gt;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72EA0D-EBEE-9B03-11AA-8AE9EAF7E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557" y="6596962"/>
            <a:ext cx="471500" cy="237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549F"/>
                </a:solidFill>
              </a:defRPr>
            </a:lvl1pPr>
          </a:lstStyle>
          <a:p>
            <a:fld id="{F58435E4-A45A-4423-96D3-4E945C51256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335360" y="50140"/>
            <a:ext cx="1152128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GB" sz="2400" b="1" dirty="0">
              <a:solidFill>
                <a:srgbClr val="00549F"/>
              </a:solidFill>
            </a:endParaRPr>
          </a:p>
          <a:p>
            <a:r>
              <a:rPr lang="en-GB" sz="2400" b="1" dirty="0">
                <a:solidFill>
                  <a:srgbClr val="00549F"/>
                </a:solidFill>
              </a:rPr>
              <a:t>References</a:t>
            </a: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0" hasCustomPrompt="1"/>
          </p:nvPr>
        </p:nvSpPr>
        <p:spPr>
          <a:xfrm>
            <a:off x="335360" y="980728"/>
            <a:ext cx="11520000" cy="49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&lt;References within table&gt;</a:t>
            </a:r>
          </a:p>
        </p:txBody>
      </p:sp>
    </p:spTree>
    <p:extLst>
      <p:ext uri="{BB962C8B-B14F-4D97-AF65-F5344CB8AC3E}">
        <p14:creationId xmlns:p14="http://schemas.microsoft.com/office/powerpoint/2010/main" val="16741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3575276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347" imgH="348" progId="TCLayout.ActiveDocument.1">
                  <p:embed/>
                </p:oleObj>
              </mc:Choice>
              <mc:Fallback>
                <p:oleObj name="think-cell Folie" r:id="rId9" imgW="347" imgH="34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5"/>
          <p:cNvSpPr txBox="1">
            <a:spLocks/>
          </p:cNvSpPr>
          <p:nvPr/>
        </p:nvSpPr>
        <p:spPr>
          <a:xfrm>
            <a:off x="3138199" y="6174096"/>
            <a:ext cx="5915603" cy="422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900" dirty="0">
                <a:solidFill>
                  <a:schemeClr val="tx2"/>
                </a:solidFill>
              </a:rPr>
              <a:t>C++ Training for ADAS Development </a:t>
            </a:r>
            <a:r>
              <a:rPr lang="en-US" altLang="de-DE" sz="900" baseline="0" dirty="0">
                <a:solidFill>
                  <a:schemeClr val="tx2"/>
                </a:solidFill>
              </a:rPr>
              <a:t>| </a:t>
            </a:r>
            <a:r>
              <a:rPr lang="en-US" altLang="de-DE" sz="900" dirty="0">
                <a:solidFill>
                  <a:schemeClr val="tx2"/>
                </a:solidFill>
              </a:rPr>
              <a:t>Day 1 – 2024-07-03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900" dirty="0">
                <a:solidFill>
                  <a:schemeClr val="tx2"/>
                </a:solidFill>
              </a:rPr>
              <a:t>Introduction &amp; Course Concept | Development Environment &amp; IDE</a:t>
            </a:r>
            <a:br>
              <a:rPr lang="en-US" altLang="de-DE" sz="900" dirty="0">
                <a:solidFill>
                  <a:schemeClr val="tx2"/>
                </a:solidFill>
              </a:rPr>
            </a:br>
            <a:r>
              <a:rPr lang="de-DE" altLang="de-DE" sz="900" dirty="0">
                <a:solidFill>
                  <a:schemeClr val="tx2"/>
                </a:solidFill>
              </a:rPr>
              <a:t>Lennart Reiher</a:t>
            </a:r>
            <a:r>
              <a:rPr lang="de-DE" altLang="de-DE" sz="900" baseline="0" dirty="0">
                <a:solidFill>
                  <a:schemeClr val="tx2"/>
                </a:solidFill>
              </a:rPr>
              <a:t>, M.Sc.</a:t>
            </a:r>
            <a:endParaRPr lang="de-DE" altLang="de-DE" sz="900" dirty="0">
              <a:solidFill>
                <a:schemeClr val="tx2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336000" y="836712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feld 13"/>
          <p:cNvSpPr txBox="1">
            <a:spLocks noChangeArrowheads="1"/>
          </p:cNvSpPr>
          <p:nvPr/>
        </p:nvSpPr>
        <p:spPr bwMode="auto">
          <a:xfrm>
            <a:off x="384000" y="6227761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de-DE" altLang="de-DE" sz="900" dirty="0">
              <a:solidFill>
                <a:schemeClr val="tx2"/>
              </a:solidFill>
            </a:endParaRPr>
          </a:p>
        </p:txBody>
      </p:sp>
      <p:pic>
        <p:nvPicPr>
          <p:cNvPr id="13" name="Bild 2"/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794" y="198374"/>
            <a:ext cx="1707515" cy="565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erader Verbinder 13"/>
          <p:cNvCxnSpPr/>
          <p:nvPr userDrawn="1"/>
        </p:nvCxnSpPr>
        <p:spPr>
          <a:xfrm>
            <a:off x="336000" y="6093296"/>
            <a:ext cx="115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ka_Logo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6174096"/>
            <a:ext cx="2520280" cy="42286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75" y="6174096"/>
            <a:ext cx="3353765" cy="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4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6" r:id="rId2"/>
    <p:sldLayoutId id="2147483685" r:id="rId3"/>
    <p:sldLayoutId id="2147483687" r:id="rId4"/>
    <p:sldLayoutId id="2147483689" r:id="rId5"/>
    <p:sldLayoutId id="2147483688" r:id="rId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top.com/blog/history-of-cpp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79358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roustrup.com/4th.html" TargetMode="Externa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code.visualstudio.com/docs/languages/cpp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.mathworks.com/products/simulink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Integrated_development_environment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Integrated_development_environment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academylab.ika.rwth-aachen.d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lab.ika.rwth-aachen.de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rvey.stackoverflow.co/2023/#most-popular-technologies-new-collab-too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6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resources/what-containe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docker.com/resources/what-container/" TargetMode="Externa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k21academy.com/docker-kubernetes/docker-architecture-docker-engine-components-container-lifecyc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docs.docker.com/guides/workshop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.visualstudio.com/docs/devcontainers/container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docs.docker.com/engine/security/#docker-daemon-attack-surfa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svg"/><Relationship Id="rId11" Type="http://schemas.openxmlformats.org/officeDocument/2006/relationships/image" Target="../media/image41.svg"/><Relationship Id="rId5" Type="http://schemas.openxmlformats.org/officeDocument/2006/relationships/image" Target="../media/image78.png"/><Relationship Id="rId10" Type="http://schemas.openxmlformats.org/officeDocument/2006/relationships/image" Target="../media/image40.pn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svg"/><Relationship Id="rId11" Type="http://schemas.openxmlformats.org/officeDocument/2006/relationships/image" Target="../media/image95.svg"/><Relationship Id="rId5" Type="http://schemas.openxmlformats.org/officeDocument/2006/relationships/image" Target="../media/image83.png"/><Relationship Id="rId10" Type="http://schemas.openxmlformats.org/officeDocument/2006/relationships/image" Target="../media/image94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41.svg"/><Relationship Id="rId5" Type="http://schemas.openxmlformats.org/officeDocument/2006/relationships/image" Target="../media/image97.png"/><Relationship Id="rId10" Type="http://schemas.openxmlformats.org/officeDocument/2006/relationships/image" Target="../media/image40.png"/><Relationship Id="rId4" Type="http://schemas.openxmlformats.org/officeDocument/2006/relationships/image" Target="../media/image84.svg"/><Relationship Id="rId9" Type="http://schemas.openxmlformats.org/officeDocument/2006/relationships/image" Target="../media/image9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1296024/windows-ssh-permissions-for-private-key-are-too-open/1296046#129604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honyCalandra/modern-cpp-features" TargetMode="External"/><Relationship Id="rId2" Type="http://schemas.openxmlformats.org/officeDocument/2006/relationships/hyperlink" Target="https://eel.is/c++draft/basic.fundamental#1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editor/extension-marketplace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editor/tasks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editor/debugging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cpp/cpp-ide" TargetMode="External"/><Relationship Id="rId2" Type="http://schemas.openxmlformats.org/officeDocument/2006/relationships/hyperlink" Target="https://code.visualstudio.com/docs/editor/intellisense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3d-lidar-object-detection/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space.academy.rwth-aachen.de/course/view.php?id=415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space.academy.rwth-aachen.de/course/view.php?id=41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68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DF3EA6-7122-EE64-C38A-824034D80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Let’s shape this course together!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79022-7717-9D19-208E-AE771C80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104B03D-174A-D3CA-E2B6-DDE9EB570B87}"/>
              </a:ext>
            </a:extLst>
          </p:cNvPr>
          <p:cNvGrpSpPr/>
          <p:nvPr/>
        </p:nvGrpSpPr>
        <p:grpSpPr>
          <a:xfrm>
            <a:off x="335756" y="2636912"/>
            <a:ext cx="1798692" cy="1584176"/>
            <a:chOff x="3503712" y="3670176"/>
            <a:chExt cx="1418456" cy="1249288"/>
          </a:xfrm>
        </p:grpSpPr>
        <p:pic>
          <p:nvPicPr>
            <p:cNvPr id="6" name="Grafik 5" descr="Fragezeichen mit einfarbiger Füllung">
              <a:extLst>
                <a:ext uri="{FF2B5EF4-FFF2-40B4-BE49-F238E27FC236}">
                  <a16:creationId xmlns:a16="http://schemas.microsoft.com/office/drawing/2014/main" id="{0D24608C-9DB2-4F62-ACF1-673C820C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7768" y="3670176"/>
              <a:ext cx="914400" cy="914400"/>
            </a:xfrm>
            <a:prstGeom prst="rect">
              <a:avLst/>
            </a:prstGeom>
          </p:spPr>
        </p:pic>
        <p:pic>
          <p:nvPicPr>
            <p:cNvPr id="9" name="Grafik 8" descr="Kundenbewertung mit einfarbiger Füllung">
              <a:extLst>
                <a:ext uri="{FF2B5EF4-FFF2-40B4-BE49-F238E27FC236}">
                  <a16:creationId xmlns:a16="http://schemas.microsoft.com/office/drawing/2014/main" id="{8457B064-3206-584D-F0A0-AAF5272A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3712" y="400506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DCF74CDC-47F7-2EBD-0B93-EFBE8B8E9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7568" y="2636912"/>
            <a:ext cx="9648676" cy="1584176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Feel free to raise </a:t>
            </a:r>
            <a:r>
              <a:rPr lang="en-US" b="1" dirty="0"/>
              <a:t>questions</a:t>
            </a:r>
            <a:r>
              <a:rPr lang="en-US" dirty="0"/>
              <a:t> at any time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Actively </a:t>
            </a:r>
            <a:r>
              <a:rPr lang="en-US" b="1" dirty="0"/>
              <a:t>collaborate</a:t>
            </a:r>
            <a:r>
              <a:rPr lang="en-US" dirty="0"/>
              <a:t> with your colleagues during the in-workshop exercises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Give honest and constructive </a:t>
            </a:r>
            <a:r>
              <a:rPr lang="en-US" b="1" dirty="0"/>
              <a:t>feedback</a:t>
            </a:r>
            <a:r>
              <a:rPr lang="en-US" dirty="0"/>
              <a:t> at the end of each workshop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FA2E89-175C-A98A-D644-DF0DE2724C46}"/>
              </a:ext>
            </a:extLst>
          </p:cNvPr>
          <p:cNvSpPr txBox="1"/>
          <p:nvPr/>
        </p:nvSpPr>
        <p:spPr>
          <a:xfrm>
            <a:off x="9912028" y="5229200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tx2"/>
                </a:solidFill>
              </a:rPr>
              <a:t>Any questions at this point?</a:t>
            </a:r>
          </a:p>
        </p:txBody>
      </p:sp>
    </p:spTree>
    <p:extLst>
      <p:ext uri="{BB962C8B-B14F-4D97-AF65-F5344CB8AC3E}">
        <p14:creationId xmlns:p14="http://schemas.microsoft.com/office/powerpoint/2010/main" val="108193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Agenda for Workshop 1</a:t>
            </a:r>
          </a:p>
        </p:txBody>
      </p:sp>
      <p:graphicFrame>
        <p:nvGraphicFramePr>
          <p:cNvPr id="4" name="Tabellenplatzhalter 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50375135"/>
              </p:ext>
            </p:extLst>
          </p:nvPr>
        </p:nvGraphicFramePr>
        <p:xfrm>
          <a:off x="334962" y="981075"/>
          <a:ext cx="11522075" cy="4968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66">
                  <a:extLst>
                    <a:ext uri="{9D8B030D-6E8A-4147-A177-3AD203B41FA5}">
                      <a16:colId xmlns:a16="http://schemas.microsoft.com/office/drawing/2014/main" val="1309718770"/>
                    </a:ext>
                  </a:extLst>
                </a:gridCol>
                <a:gridCol w="7129789">
                  <a:extLst>
                    <a:ext uri="{9D8B030D-6E8A-4147-A177-3AD203B41FA5}">
                      <a16:colId xmlns:a16="http://schemas.microsoft.com/office/drawing/2014/main" val="1487677080"/>
                    </a:ext>
                  </a:extLst>
                </a:gridCol>
                <a:gridCol w="3930520">
                  <a:extLst>
                    <a:ext uri="{9D8B030D-6E8A-4147-A177-3AD203B41FA5}">
                      <a16:colId xmlns:a16="http://schemas.microsoft.com/office/drawing/2014/main" val="2906666846"/>
                    </a:ext>
                  </a:extLst>
                </a:gridCol>
              </a:tblGrid>
              <a:tr h="382196">
                <a:tc>
                  <a:txBody>
                    <a:bodyPr/>
                    <a:lstStyle/>
                    <a:p>
                      <a:pPr algn="ctr"/>
                      <a:endParaRPr lang="en-GB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&amp; Course Concept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09:00 – now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64908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219936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 Environment &amp; IDE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</a:rPr>
                        <a:t>now – 14:00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99504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6786221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 &amp; A and Feedback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</a:rPr>
                        <a:t>interactively during workshop 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119356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8399140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Breaks &amp; Lunch Break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on demand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855291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297948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6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457244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5595898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339496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138549"/>
                  </a:ext>
                </a:extLst>
              </a:tr>
              <a:tr h="382196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6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5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5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Workshop 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1 | Development Environment &amp; 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Aachen, July 3, 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Lennart Reiher, M.Sc.</a:t>
            </a:r>
          </a:p>
        </p:txBody>
      </p:sp>
    </p:spTree>
    <p:extLst>
      <p:ext uri="{BB962C8B-B14F-4D97-AF65-F5344CB8AC3E}">
        <p14:creationId xmlns:p14="http://schemas.microsoft.com/office/powerpoint/2010/main" val="27129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Learning Objectives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/>
              <a:t> Get to know the development environments of the course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/>
              <a:t> Gain background knowledge about containerization and remote development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noProof="0" dirty="0"/>
              <a:t> Get started with C++ development in Visual Studio </a:t>
            </a:r>
            <a:r>
              <a:rPr lang="en-US" dirty="0"/>
              <a:t>Code</a:t>
            </a:r>
            <a:endParaRPr lang="en-US" noProof="0" dirty="0"/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/>
              <a:t> Know details about the compilation process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/>
              <a:t> L</a:t>
            </a:r>
            <a:r>
              <a:rPr lang="en-US" noProof="0" dirty="0"/>
              <a:t>earn about C++’s history and relevance</a:t>
            </a:r>
          </a:p>
          <a:p>
            <a:pPr marL="0" indent="0">
              <a:spcAft>
                <a:spcPts val="2400"/>
              </a:spcAft>
              <a:buNone/>
            </a:pPr>
            <a:endParaRPr lang="en-US" dirty="0"/>
          </a:p>
          <a:p>
            <a:pPr marL="0" indent="0">
              <a:spcAft>
                <a:spcPts val="2400"/>
              </a:spcAft>
              <a:buNone/>
            </a:pPr>
            <a:endParaRPr lang="en-US" noProof="0" dirty="0"/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q"/>
            </a:pP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88307-AB87-B28F-49B1-93F324B85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41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980728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46220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BA48B8-E206-8871-5A25-B5DA5851A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What is C++?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780E0-6663-5CB6-8565-C14D0456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C426CEB-71BE-F339-18EA-5F898E27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" y="1772816"/>
            <a:ext cx="1323176" cy="14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8376956-B3F1-9CCE-93FA-2745DBECE483}"/>
              </a:ext>
            </a:extLst>
          </p:cNvPr>
          <p:cNvSpPr txBox="1"/>
          <p:nvPr/>
        </p:nvSpPr>
        <p:spPr>
          <a:xfrm>
            <a:off x="2135560" y="2037232"/>
            <a:ext cx="914501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b="1" dirty="0"/>
              <a:t>C++ </a:t>
            </a:r>
            <a:r>
              <a:rPr lang="en-US" sz="2000" dirty="0"/>
              <a:t>is a </a:t>
            </a:r>
            <a:r>
              <a:rPr lang="en-US" sz="2000" b="1" dirty="0"/>
              <a:t>high-level general-purpose programming language </a:t>
            </a:r>
            <a:r>
              <a:rPr lang="en-US" sz="2000" dirty="0"/>
              <a:t>created in the early 1980s by Bjarne </a:t>
            </a:r>
            <a:r>
              <a:rPr lang="en-US" sz="2000" dirty="0" err="1"/>
              <a:t>Stroustrup</a:t>
            </a:r>
            <a:r>
              <a:rPr lang="en-US" sz="2000" dirty="0"/>
              <a:t> as an </a:t>
            </a:r>
            <a:r>
              <a:rPr lang="en-US" sz="2000" b="1" dirty="0"/>
              <a:t>extension of the C language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FE4583-2034-A1CE-BD7D-A883BDFFFF02}"/>
              </a:ext>
            </a:extLst>
          </p:cNvPr>
          <p:cNvGrpSpPr/>
          <p:nvPr/>
        </p:nvGrpSpPr>
        <p:grpSpPr>
          <a:xfrm>
            <a:off x="3323431" y="3527188"/>
            <a:ext cx="5545138" cy="1320708"/>
            <a:chOff x="6311900" y="983650"/>
            <a:chExt cx="5545138" cy="132070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020A9AF-E42A-CD94-67FD-EAE9B0303744}"/>
                </a:ext>
              </a:extLst>
            </p:cNvPr>
            <p:cNvSpPr/>
            <p:nvPr/>
          </p:nvSpPr>
          <p:spPr>
            <a:xfrm>
              <a:off x="6311900" y="983650"/>
              <a:ext cx="5545138" cy="13207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r>
                <a:rPr lang="en-US" sz="1600" dirty="0">
                  <a:solidFill>
                    <a:srgbClr val="804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#include &lt;iostream&gt;</a:t>
              </a:r>
            </a:p>
            <a:p>
              <a:r>
                <a:rPr lang="en-US" sz="1600" dirty="0">
                  <a:solidFill>
                    <a:srgbClr val="8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main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cout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808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"Hello World!"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endl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B2AD412-3D25-3F55-2505-1274D48E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2584" y="1061517"/>
              <a:ext cx="368102" cy="413792"/>
            </a:xfrm>
            <a:prstGeom prst="rect">
              <a:avLst/>
            </a:prstGeom>
          </p:spPr>
        </p:pic>
      </p:grpSp>
      <p:sp>
        <p:nvSpPr>
          <p:cNvPr id="22" name="Sprechblase: rechteckig mit abgerundeten Ecken 21">
            <a:extLst>
              <a:ext uri="{FF2B5EF4-FFF2-40B4-BE49-F238E27FC236}">
                <a16:creationId xmlns:a16="http://schemas.microsoft.com/office/drawing/2014/main" id="{55B5878D-BC51-1AED-B1D2-1A536A102850}"/>
              </a:ext>
            </a:extLst>
          </p:cNvPr>
          <p:cNvSpPr/>
          <p:nvPr/>
        </p:nvSpPr>
        <p:spPr>
          <a:xfrm>
            <a:off x="4943872" y="5085184"/>
            <a:ext cx="2304256" cy="432048"/>
          </a:xfrm>
          <a:prstGeom prst="wedgeRoundRectCallout">
            <a:avLst>
              <a:gd name="adj1" fmla="val -20246"/>
              <a:gd name="adj2" fmla="val -83517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“Hello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947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1877351-26A2-37FE-A7E5-912AEDCB9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6530550" cy="129614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Purpose</a:t>
            </a:r>
          </a:p>
          <a:p>
            <a:pPr>
              <a:spcAft>
                <a:spcPts val="600"/>
              </a:spcAft>
            </a:pPr>
            <a:r>
              <a:rPr lang="en-US" dirty="0"/>
              <a:t>Designed to provide features known from other languages at the time to the C programming language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BA48B8-E206-8871-5A25-B5DA5851A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History of C++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780E0-6663-5CB6-8565-C14D0456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1D2885-A716-C161-2BE7-C14EC1D8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0" y="980728"/>
            <a:ext cx="498993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7EAEFB45-2C71-4095-4CDC-93E838910FC2}"/>
              </a:ext>
            </a:extLst>
          </p:cNvPr>
          <p:cNvSpPr txBox="1">
            <a:spLocks/>
          </p:cNvSpPr>
          <p:nvPr/>
        </p:nvSpPr>
        <p:spPr>
          <a:xfrm>
            <a:off x="334800" y="2276872"/>
            <a:ext cx="6530550" cy="367240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Key Milestones</a:t>
            </a:r>
          </a:p>
          <a:p>
            <a:pPr>
              <a:spcAft>
                <a:spcPts val="600"/>
              </a:spcAft>
            </a:pPr>
            <a:r>
              <a:rPr lang="en-US" i="1" dirty="0"/>
              <a:t>C with Classes </a:t>
            </a:r>
            <a:r>
              <a:rPr lang="en-US" dirty="0"/>
              <a:t>| initial version with support for classes and inheritance (object orientation)</a:t>
            </a:r>
          </a:p>
          <a:p>
            <a:pPr>
              <a:spcAft>
                <a:spcPts val="600"/>
              </a:spcAft>
            </a:pPr>
            <a:r>
              <a:rPr lang="en-US" i="1" dirty="0"/>
              <a:t>C++98 </a:t>
            </a:r>
            <a:r>
              <a:rPr lang="en-US" dirty="0"/>
              <a:t>| first standardized version, introducing features like template programming and the Standard Template Library (STL)</a:t>
            </a:r>
          </a:p>
          <a:p>
            <a:pPr>
              <a:spcAft>
                <a:spcPts val="600"/>
              </a:spcAft>
            </a:pPr>
            <a:r>
              <a:rPr lang="en-US" i="1" dirty="0"/>
              <a:t>Modern C++ </a:t>
            </a:r>
            <a:r>
              <a:rPr lang="en-US" dirty="0"/>
              <a:t>| Significant language updates with C++11, starting a new standard release every three years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CE159E-BCAA-0BAF-68B9-7D409F554D8A}"/>
              </a:ext>
            </a:extLst>
          </p:cNvPr>
          <p:cNvSpPr txBox="1"/>
          <p:nvPr/>
        </p:nvSpPr>
        <p:spPr>
          <a:xfrm>
            <a:off x="11495644" y="5949280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3"/>
              </a:rPr>
              <a:t>Source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915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2"/>
      <p:bldP spid="9" grpId="0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BA48B8-E206-8871-5A25-B5DA5851A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Standardization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780E0-6663-5CB6-8565-C14D0456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9BCB752-F1A8-6CE8-A6F1-56AE2925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96" y="3789040"/>
            <a:ext cx="2232248" cy="99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7BC20-8A6C-D0B2-88D0-2A4693806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8137464" cy="158417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The C++ Programming Language</a:t>
            </a:r>
          </a:p>
          <a:p>
            <a:pPr>
              <a:spcAft>
                <a:spcPts val="600"/>
              </a:spcAft>
            </a:pPr>
            <a:r>
              <a:rPr lang="en-US" dirty="0"/>
              <a:t>First book to describe C++, written by </a:t>
            </a:r>
            <a:r>
              <a:rPr lang="en-US" dirty="0" err="1"/>
              <a:t>Stroustrup</a:t>
            </a:r>
            <a:r>
              <a:rPr lang="en-US" dirty="0"/>
              <a:t> himself</a:t>
            </a:r>
          </a:p>
          <a:p>
            <a:pPr>
              <a:spcAft>
                <a:spcPts val="600"/>
              </a:spcAft>
            </a:pPr>
            <a:r>
              <a:rPr lang="en-US" dirty="0"/>
              <a:t>First edition released in 1985, current fourth edition describing C++11</a:t>
            </a:r>
          </a:p>
          <a:p>
            <a:pPr>
              <a:spcAft>
                <a:spcPts val="600"/>
              </a:spcAft>
            </a:pPr>
            <a:r>
              <a:rPr lang="en-US" dirty="0"/>
              <a:t>Used to be the definitive reference for the language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9E86F54-3B50-87C9-9B34-B1898D8D93A6}"/>
              </a:ext>
            </a:extLst>
          </p:cNvPr>
          <p:cNvSpPr txBox="1">
            <a:spLocks/>
          </p:cNvSpPr>
          <p:nvPr/>
        </p:nvSpPr>
        <p:spPr>
          <a:xfrm>
            <a:off x="334800" y="3789040"/>
            <a:ext cx="8569512" cy="187220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Official Standardization</a:t>
            </a:r>
          </a:p>
          <a:p>
            <a:pPr>
              <a:spcAft>
                <a:spcPts val="600"/>
              </a:spcAft>
            </a:pPr>
            <a:r>
              <a:rPr lang="en-US" dirty="0"/>
              <a:t>C++98 first version to be standardized by ISO: </a:t>
            </a:r>
            <a:r>
              <a:rPr lang="en-US" dirty="0">
                <a:hlinkClick r:id="rId3"/>
              </a:rPr>
              <a:t>ISO/IEC 14882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Standard managed by the ISO C++ committee WG21</a:t>
            </a:r>
          </a:p>
          <a:p>
            <a:pPr>
              <a:spcAft>
                <a:spcPts val="600"/>
              </a:spcAft>
            </a:pPr>
            <a:r>
              <a:rPr lang="en-US" dirty="0"/>
              <a:t>Open to contribution by anyone</a:t>
            </a:r>
          </a:p>
          <a:p>
            <a:pPr>
              <a:spcAft>
                <a:spcPts val="600"/>
              </a:spcAft>
            </a:pPr>
            <a:r>
              <a:rPr lang="en-US" dirty="0"/>
              <a:t>Multiple major implementations of standard exist: GCC, Clang/LLVM, etc.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77450B-8BDB-65F3-813A-35E878B66B26}"/>
              </a:ext>
            </a:extLst>
          </p:cNvPr>
          <p:cNvGrpSpPr/>
          <p:nvPr/>
        </p:nvGrpSpPr>
        <p:grpSpPr>
          <a:xfrm>
            <a:off x="9835233" y="980728"/>
            <a:ext cx="2021011" cy="2634623"/>
            <a:chOff x="9835233" y="980728"/>
            <a:chExt cx="2021011" cy="2634623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8C198168-D5C4-9DAA-30D3-F03CB70AF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5233" y="980728"/>
              <a:ext cx="2021011" cy="251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0BCD598-7F76-C90C-2C78-FC6AD606B031}"/>
                </a:ext>
              </a:extLst>
            </p:cNvPr>
            <p:cNvSpPr txBox="1"/>
            <p:nvPr/>
          </p:nvSpPr>
          <p:spPr>
            <a:xfrm>
              <a:off x="11496600" y="3492240"/>
              <a:ext cx="35964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hlinkClick r:id="rId5"/>
                </a:rPr>
                <a:t>Source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5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2"/>
      <p:bldP spid="5" grpId="0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BA48B8-E206-8871-5A25-B5DA5851A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Programming Paradigms: C++ is 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780E0-6663-5CB6-8565-C14D0456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7EAEFB45-2C71-4095-4CDC-93E838910FC2}"/>
              </a:ext>
            </a:extLst>
          </p:cNvPr>
          <p:cNvSpPr txBox="1">
            <a:spLocks/>
          </p:cNvSpPr>
          <p:nvPr/>
        </p:nvSpPr>
        <p:spPr>
          <a:xfrm>
            <a:off x="334800" y="1268760"/>
            <a:ext cx="5761200" cy="127900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Procedural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Perform a task through a sequence of instructions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Use functions to encapsulate code and promote reusability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84A3AE-08AE-4C56-5BE7-FF99D51F1AFA}"/>
              </a:ext>
            </a:extLst>
          </p:cNvPr>
          <p:cNvSpPr txBox="1">
            <a:spLocks/>
          </p:cNvSpPr>
          <p:nvPr/>
        </p:nvSpPr>
        <p:spPr>
          <a:xfrm>
            <a:off x="334800" y="2979617"/>
            <a:ext cx="5761200" cy="95363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Imperative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Change program state through statements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Control program flow with loops, conditionals, etc.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7836AA40-6E19-3DD6-53CC-09EF114D189D}"/>
              </a:ext>
            </a:extLst>
          </p:cNvPr>
          <p:cNvSpPr txBox="1">
            <a:spLocks/>
          </p:cNvSpPr>
          <p:nvPr/>
        </p:nvSpPr>
        <p:spPr>
          <a:xfrm>
            <a:off x="334800" y="4365104"/>
            <a:ext cx="5761200" cy="158417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Functional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Construct programs by applying and composing functions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Treat functions as first-class citizens that can be passed to and returned from functions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1F7ADD3-0272-CDFD-C087-1DA0811F3258}"/>
              </a:ext>
            </a:extLst>
          </p:cNvPr>
          <p:cNvSpPr txBox="1">
            <a:spLocks/>
          </p:cNvSpPr>
          <p:nvPr/>
        </p:nvSpPr>
        <p:spPr>
          <a:xfrm>
            <a:off x="6095043" y="1268760"/>
            <a:ext cx="5761200" cy="127900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Object-oriented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Organize code into classes and objects of those that contain data and functions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Support inheritance and polymorphism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F71D9BA-AF2D-79DA-ECC0-E9676AC798C1}"/>
              </a:ext>
            </a:extLst>
          </p:cNvPr>
          <p:cNvSpPr txBox="1">
            <a:spLocks/>
          </p:cNvSpPr>
          <p:nvPr/>
        </p:nvSpPr>
        <p:spPr>
          <a:xfrm>
            <a:off x="6095043" y="2979617"/>
            <a:ext cx="5761200" cy="95363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Generic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Use templates to write code that works with any data type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401C0D3-676D-13F9-2682-E0F5EBF973E9}"/>
              </a:ext>
            </a:extLst>
          </p:cNvPr>
          <p:cNvSpPr txBox="1">
            <a:spLocks/>
          </p:cNvSpPr>
          <p:nvPr/>
        </p:nvSpPr>
        <p:spPr>
          <a:xfrm>
            <a:off x="6095043" y="4365104"/>
            <a:ext cx="5761200" cy="95363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1800" b="1" dirty="0"/>
              <a:t>Modular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Separate program functionality into independent, interchangeable modules</a:t>
            </a:r>
          </a:p>
        </p:txBody>
      </p:sp>
    </p:spTree>
    <p:extLst>
      <p:ext uri="{BB962C8B-B14F-4D97-AF65-F5344CB8AC3E}">
        <p14:creationId xmlns:p14="http://schemas.microsoft.com/office/powerpoint/2010/main" val="286183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2"/>
      <p:bldP spid="3" grpId="0" bldLvl="2"/>
      <p:bldP spid="5" grpId="0" bldLvl="2"/>
      <p:bldP spid="11" grpId="0" bldLvl="2"/>
      <p:bldP spid="12" grpId="0" bldLvl="2"/>
      <p:bldP spid="13" grpId="0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BA48B8-E206-8871-5A25-B5DA5851A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Why C++ for ADAS?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780E0-6663-5CB6-8565-C14D0456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2E0AC4-EAD2-1CCE-912E-776E55E20031}"/>
              </a:ext>
            </a:extLst>
          </p:cNvPr>
          <p:cNvSpPr txBox="1">
            <a:spLocks/>
          </p:cNvSpPr>
          <p:nvPr/>
        </p:nvSpPr>
        <p:spPr>
          <a:xfrm>
            <a:off x="335756" y="2981368"/>
            <a:ext cx="3744416" cy="23198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Performance &amp; Efficiency</a:t>
            </a:r>
          </a:p>
          <a:p>
            <a:pPr>
              <a:spcAft>
                <a:spcPts val="600"/>
              </a:spcAft>
            </a:pPr>
            <a:r>
              <a:rPr lang="en-US" dirty="0"/>
              <a:t>Optimized for speed and resource efficiency</a:t>
            </a:r>
          </a:p>
          <a:p>
            <a:pPr>
              <a:spcAft>
                <a:spcPts val="600"/>
              </a:spcAft>
            </a:pPr>
            <a:r>
              <a:rPr lang="en-US" dirty="0"/>
              <a:t>Low-level access for direct manipulation of hardware and memory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1C5C3F2A-55F0-572B-0992-3A7B02581C39}"/>
              </a:ext>
            </a:extLst>
          </p:cNvPr>
          <p:cNvSpPr txBox="1">
            <a:spLocks/>
          </p:cNvSpPr>
          <p:nvPr/>
        </p:nvSpPr>
        <p:spPr>
          <a:xfrm>
            <a:off x="4223792" y="2981368"/>
            <a:ext cx="3744416" cy="23198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Robustness &amp; Reliability</a:t>
            </a:r>
          </a:p>
          <a:p>
            <a:pPr>
              <a:spcAft>
                <a:spcPts val="600"/>
              </a:spcAft>
            </a:pPr>
            <a:r>
              <a:rPr lang="en-US" dirty="0"/>
              <a:t>Strong type checking and many more features for robust code</a:t>
            </a:r>
          </a:p>
          <a:p>
            <a:pPr>
              <a:spcAft>
                <a:spcPts val="600"/>
              </a:spcAft>
            </a:pPr>
            <a:r>
              <a:rPr lang="en-US" dirty="0"/>
              <a:t>Battle-tested through a long history of use in critical systems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2396D23D-1E8D-8A38-5496-CFFFA1073965}"/>
              </a:ext>
            </a:extLst>
          </p:cNvPr>
          <p:cNvSpPr txBox="1">
            <a:spLocks/>
          </p:cNvSpPr>
          <p:nvPr/>
        </p:nvSpPr>
        <p:spPr>
          <a:xfrm>
            <a:off x="8111828" y="2981368"/>
            <a:ext cx="3744416" cy="23198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Flexibility &amp; Portability</a:t>
            </a:r>
          </a:p>
          <a:p>
            <a:pPr>
              <a:spcAft>
                <a:spcPts val="600"/>
              </a:spcAft>
            </a:pPr>
            <a:r>
              <a:rPr lang="en-US" dirty="0"/>
              <a:t>General-purpose, let’s you do basically anything</a:t>
            </a:r>
          </a:p>
          <a:p>
            <a:pPr>
              <a:spcAft>
                <a:spcPts val="600"/>
              </a:spcAft>
            </a:pPr>
            <a:r>
              <a:rPr lang="en-US" dirty="0"/>
              <a:t>Suitable from microcontroller systems to large-scale distributed systems</a:t>
            </a:r>
          </a:p>
        </p:txBody>
      </p:sp>
      <p:pic>
        <p:nvPicPr>
          <p:cNvPr id="12" name="Grafik 11" descr="Exponentielle Grafik mit einfarbiger Füllung">
            <a:extLst>
              <a:ext uri="{FF2B5EF4-FFF2-40B4-BE49-F238E27FC236}">
                <a16:creationId xmlns:a16="http://schemas.microsoft.com/office/drawing/2014/main" id="{28965CC1-81F0-098F-18C3-0CFB16129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5896" y="1628800"/>
            <a:ext cx="1224136" cy="1224136"/>
          </a:xfrm>
          <a:prstGeom prst="rect">
            <a:avLst/>
          </a:prstGeom>
        </p:spPr>
      </p:pic>
      <p:pic>
        <p:nvPicPr>
          <p:cNvPr id="14" name="Grafik 13" descr="Pyramide mit Ebenen mit einfarbiger Füllung">
            <a:extLst>
              <a:ext uri="{FF2B5EF4-FFF2-40B4-BE49-F238E27FC236}">
                <a16:creationId xmlns:a16="http://schemas.microsoft.com/office/drawing/2014/main" id="{65EDB761-63B9-B757-73CA-D62079202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1968" y="1628800"/>
            <a:ext cx="1224136" cy="1224136"/>
          </a:xfrm>
          <a:prstGeom prst="rect">
            <a:avLst/>
          </a:prstGeom>
        </p:spPr>
      </p:pic>
      <p:pic>
        <p:nvPicPr>
          <p:cNvPr id="16" name="Grafik 15" descr="Schild Häkchen mit einfarbiger Füllung">
            <a:extLst>
              <a:ext uri="{FF2B5EF4-FFF2-40B4-BE49-F238E27FC236}">
                <a16:creationId xmlns:a16="http://schemas.microsoft.com/office/drawing/2014/main" id="{C2E9F530-43D8-12D1-B791-5C366218B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932" y="1628800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7" grpId="0" uiExpand="1" build="allAtOnce"/>
      <p:bldP spid="10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Workshop 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Introduction &amp; Course Concept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Aachen, July 3, 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Lennart Reiher, M.Sc.</a:t>
            </a:r>
          </a:p>
        </p:txBody>
      </p:sp>
    </p:spTree>
    <p:extLst>
      <p:ext uri="{BB962C8B-B14F-4D97-AF65-F5344CB8AC3E}">
        <p14:creationId xmlns:p14="http://schemas.microsoft.com/office/powerpoint/2010/main" val="3703862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AD0E58-67DE-E637-0EAA-A69C3831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Comparison to Other Programming Languages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0D8BBC-3209-B1C7-2847-E4A8F6236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F39491D6-E61C-21E6-2C0D-F19092F03D04}"/>
              </a:ext>
            </a:extLst>
          </p:cNvPr>
          <p:cNvSpPr txBox="1">
            <a:spLocks/>
          </p:cNvSpPr>
          <p:nvPr/>
        </p:nvSpPr>
        <p:spPr>
          <a:xfrm>
            <a:off x="335756" y="980728"/>
            <a:ext cx="3744416" cy="403244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C</a:t>
            </a:r>
          </a:p>
          <a:p>
            <a:pPr>
              <a:spcAft>
                <a:spcPts val="600"/>
              </a:spcAft>
            </a:pPr>
            <a:r>
              <a:rPr lang="en-US" dirty="0"/>
              <a:t>Prototype for C++, almost same syntax</a:t>
            </a:r>
          </a:p>
          <a:p>
            <a:pPr>
              <a:spcAft>
                <a:spcPts val="600"/>
              </a:spcAft>
            </a:pPr>
            <a:r>
              <a:rPr lang="en-US" dirty="0"/>
              <a:t>No object orientation, no standard template library, …</a:t>
            </a:r>
          </a:p>
          <a:p>
            <a:pPr>
              <a:spcAft>
                <a:spcPts val="600"/>
              </a:spcAft>
            </a:pPr>
            <a:r>
              <a:rPr lang="en-US" dirty="0"/>
              <a:t>As low-level as high-level programming languages get</a:t>
            </a:r>
          </a:p>
          <a:p>
            <a:pPr>
              <a:spcAft>
                <a:spcPts val="600"/>
              </a:spcAft>
            </a:pPr>
            <a:r>
              <a:rPr lang="en-US" dirty="0"/>
              <a:t>Considered to be a foundational programming language used for developing low-level systems such as compilers or operating systems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DE58EF0-1034-9169-6430-5B6A51CBE192}"/>
              </a:ext>
            </a:extLst>
          </p:cNvPr>
          <p:cNvSpPr txBox="1">
            <a:spLocks/>
          </p:cNvSpPr>
          <p:nvPr/>
        </p:nvSpPr>
        <p:spPr>
          <a:xfrm>
            <a:off x="4223792" y="980728"/>
            <a:ext cx="3744416" cy="403244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Python</a:t>
            </a:r>
          </a:p>
          <a:p>
            <a:pPr>
              <a:spcAft>
                <a:spcPts val="600"/>
              </a:spcAft>
            </a:pPr>
            <a:r>
              <a:rPr lang="en-US" dirty="0"/>
              <a:t>Not a compiled language, but interpreted at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Runtime implemented in C</a:t>
            </a:r>
          </a:p>
          <a:p>
            <a:pPr>
              <a:spcAft>
                <a:spcPts val="600"/>
              </a:spcAft>
            </a:pPr>
            <a:r>
              <a:rPr lang="en-US" dirty="0"/>
              <a:t>Dynamic typing as opposed to static type checking at compile time</a:t>
            </a:r>
          </a:p>
          <a:p>
            <a:pPr>
              <a:spcAft>
                <a:spcPts val="600"/>
              </a:spcAft>
            </a:pPr>
            <a:r>
              <a:rPr lang="en-US" dirty="0"/>
              <a:t>Known for its simplicity and rich ecosystem, especially for data analysis and machine learning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52B664F-CF59-9869-C2A2-A6DA304C472C}"/>
              </a:ext>
            </a:extLst>
          </p:cNvPr>
          <p:cNvSpPr txBox="1">
            <a:spLocks/>
          </p:cNvSpPr>
          <p:nvPr/>
        </p:nvSpPr>
        <p:spPr>
          <a:xfrm>
            <a:off x="8111828" y="980728"/>
            <a:ext cx="3744416" cy="403244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Rust</a:t>
            </a:r>
          </a:p>
          <a:p>
            <a:pPr>
              <a:spcAft>
                <a:spcPts val="600"/>
              </a:spcAft>
            </a:pPr>
            <a:r>
              <a:rPr lang="en-US" dirty="0"/>
              <a:t>Relatively young (2015), but increasingly popular language </a:t>
            </a:r>
          </a:p>
          <a:p>
            <a:pPr>
              <a:spcAft>
                <a:spcPts val="600"/>
              </a:spcAft>
            </a:pPr>
            <a:r>
              <a:rPr lang="en-US" dirty="0"/>
              <a:t>Designed to be an alternative to C++</a:t>
            </a:r>
          </a:p>
          <a:p>
            <a:pPr>
              <a:spcAft>
                <a:spcPts val="600"/>
              </a:spcAft>
            </a:pPr>
            <a:r>
              <a:rPr lang="en-US" dirty="0"/>
              <a:t>Focus on memory safety and concurrency to increase robustness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F83FB4-EDE2-D2FF-3CC3-241E547F3F22}"/>
              </a:ext>
            </a:extLst>
          </p:cNvPr>
          <p:cNvSpPr txBox="1"/>
          <p:nvPr/>
        </p:nvSpPr>
        <p:spPr>
          <a:xfrm>
            <a:off x="983828" y="5013176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Efficiency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Low-level control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7FC41F-A375-2586-8649-6C02357C5385}"/>
              </a:ext>
            </a:extLst>
          </p:cNvPr>
          <p:cNvSpPr txBox="1"/>
          <p:nvPr/>
        </p:nvSpPr>
        <p:spPr>
          <a:xfrm>
            <a:off x="4871864" y="5013176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Ease of Use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Versatility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E69209-F4B5-A01C-63FC-30675F18B6D4}"/>
              </a:ext>
            </a:extLst>
          </p:cNvPr>
          <p:cNvSpPr txBox="1"/>
          <p:nvPr/>
        </p:nvSpPr>
        <p:spPr>
          <a:xfrm>
            <a:off x="8759900" y="5013176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Performance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8857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uiExpand="1" build="allAtOnce"/>
      <p:bldP spid="10" grpId="0" uiExpand="1" build="allAtOnce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AD0E58-67DE-E637-0EAA-A69C3831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Learning C++ vs Learning Other Languages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0D8BBC-3209-B1C7-2847-E4A8F6236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F39491D6-E61C-21E6-2C0D-F19092F03D04}"/>
              </a:ext>
            </a:extLst>
          </p:cNvPr>
          <p:cNvSpPr txBox="1">
            <a:spLocks/>
          </p:cNvSpPr>
          <p:nvPr/>
        </p:nvSpPr>
        <p:spPr>
          <a:xfrm>
            <a:off x="335756" y="980728"/>
            <a:ext cx="3744416" cy="3600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C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ADE58EF0-1034-9169-6430-5B6A51CBE192}"/>
              </a:ext>
            </a:extLst>
          </p:cNvPr>
          <p:cNvSpPr txBox="1">
            <a:spLocks/>
          </p:cNvSpPr>
          <p:nvPr/>
        </p:nvSpPr>
        <p:spPr>
          <a:xfrm>
            <a:off x="4223792" y="980728"/>
            <a:ext cx="3744416" cy="3600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52B664F-CF59-9869-C2A2-A6DA304C472C}"/>
              </a:ext>
            </a:extLst>
          </p:cNvPr>
          <p:cNvSpPr txBox="1">
            <a:spLocks/>
          </p:cNvSpPr>
          <p:nvPr/>
        </p:nvSpPr>
        <p:spPr>
          <a:xfrm>
            <a:off x="8111828" y="980728"/>
            <a:ext cx="3744416" cy="36004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Rust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F83FB4-EDE2-D2FF-3CC3-241E547F3F22}"/>
              </a:ext>
            </a:extLst>
          </p:cNvPr>
          <p:cNvSpPr txBox="1"/>
          <p:nvPr/>
        </p:nvSpPr>
        <p:spPr>
          <a:xfrm>
            <a:off x="983828" y="1462228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Efficiency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Low-level control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7FC41F-A375-2586-8649-6C02357C5385}"/>
              </a:ext>
            </a:extLst>
          </p:cNvPr>
          <p:cNvSpPr txBox="1"/>
          <p:nvPr/>
        </p:nvSpPr>
        <p:spPr>
          <a:xfrm>
            <a:off x="4871864" y="1462228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Ease of Use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Versatility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E69209-F4B5-A01C-63FC-30675F18B6D4}"/>
              </a:ext>
            </a:extLst>
          </p:cNvPr>
          <p:cNvSpPr txBox="1"/>
          <p:nvPr/>
        </p:nvSpPr>
        <p:spPr>
          <a:xfrm>
            <a:off x="8759900" y="1462228"/>
            <a:ext cx="244827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Performance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/>
              <a:t>Reliability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BCD8DA-ECBC-6BC9-CB3C-1876AB156C27}"/>
              </a:ext>
            </a:extLst>
          </p:cNvPr>
          <p:cNvGrpSpPr/>
          <p:nvPr/>
        </p:nvGrpSpPr>
        <p:grpSpPr>
          <a:xfrm>
            <a:off x="551582" y="3717032"/>
            <a:ext cx="10440764" cy="648072"/>
            <a:chOff x="551582" y="3717032"/>
            <a:chExt cx="10440764" cy="648072"/>
          </a:xfrm>
        </p:grpSpPr>
        <p:sp>
          <p:nvSpPr>
            <p:cNvPr id="3" name="Textplatzhalter 2">
              <a:extLst>
                <a:ext uri="{FF2B5EF4-FFF2-40B4-BE49-F238E27FC236}">
                  <a16:creationId xmlns:a16="http://schemas.microsoft.com/office/drawing/2014/main" id="{9E47DF4A-C154-978A-A599-802A4DFFBCA5}"/>
                </a:ext>
              </a:extLst>
            </p:cNvPr>
            <p:cNvSpPr txBox="1">
              <a:spLocks/>
            </p:cNvSpPr>
            <p:nvPr/>
          </p:nvSpPr>
          <p:spPr>
            <a:xfrm>
              <a:off x="1199654" y="3717032"/>
              <a:ext cx="9792692" cy="648072"/>
            </a:xfrm>
            <a:prstGeom prst="rect">
              <a:avLst/>
            </a:prstGeom>
          </p:spPr>
          <p:txBody>
            <a:bodyPr lIns="0" tIns="0" rIns="0" bIns="0"/>
            <a:lstStyle>
              <a:lvl1pPr marL="215900" indent="-215900" algn="l" defTabSz="21590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>
                  <a:tab pos="215900" algn="l"/>
                </a:tabLs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0"/>
                  <a:cs typeface="Arial" panose="020B0604020202020204" pitchFamily="34" charset="0"/>
                </a:defRPr>
              </a:lvl1pPr>
              <a:lvl2pPr marL="431800" indent="-215900" algn="l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§"/>
                <a:tabLst>
                  <a:tab pos="431800" algn="l"/>
                </a:tabLst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defRPr>
              </a:lvl2pPr>
              <a:lvl3pPr marL="647700" indent="-215900" algn="l" defTabSz="21590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tabLst>
                  <a:tab pos="647700" algn="l"/>
                </a:tabLst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defRPr>
              </a:lvl3pPr>
              <a:lvl4pPr marL="863600" indent="-215900" algn="l" defTabSz="21590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panose="020B0604020202020204" pitchFamily="34" charset="0"/>
                <a:buChar char="-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defRPr>
              </a:lvl4pPr>
              <a:lvl5pPr marL="863600" indent="-2159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tx2"/>
                  </a:solidFill>
                </a:rPr>
                <a:t>C++ is general-purpose, most of the concepts, ideas, pitfalls translate well to other languages – in general, experience with C++ is valuable in many industries</a:t>
              </a:r>
            </a:p>
          </p:txBody>
        </p:sp>
        <p:pic>
          <p:nvPicPr>
            <p:cNvPr id="6" name="Grafik 5" descr="Ausrufezeichen mit einfarbiger Füllung">
              <a:extLst>
                <a:ext uri="{FF2B5EF4-FFF2-40B4-BE49-F238E27FC236}">
                  <a16:creationId xmlns:a16="http://schemas.microsoft.com/office/drawing/2014/main" id="{9DB989F0-074D-83F6-FD95-9FC5F756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582" y="3717032"/>
              <a:ext cx="648072" cy="648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28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AD0E58-67DE-E637-0EAA-A69C3831F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C++ Background</a:t>
            </a:r>
            <a:endParaRPr lang="en-US" dirty="0"/>
          </a:p>
          <a:p>
            <a:r>
              <a:rPr lang="en-US" dirty="0"/>
              <a:t>Comparison to Model-Based Programming (MBD)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0D8BBC-3209-B1C7-2847-E4A8F6236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438B4DFC-EBF1-C34A-B83B-4C58CB4F3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7705416" cy="4968552"/>
          </a:xfrm>
        </p:spPr>
        <p:txBody>
          <a:bodyPr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Graphical programming </a:t>
            </a:r>
            <a:r>
              <a:rPr lang="en-US" i="1" dirty="0"/>
              <a:t>vs</a:t>
            </a:r>
            <a:r>
              <a:rPr lang="en-US" dirty="0"/>
              <a:t> text-based programming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Intuitive graphical presentation </a:t>
            </a:r>
            <a:r>
              <a:rPr lang="en-US" i="1" dirty="0"/>
              <a:t>vs</a:t>
            </a:r>
            <a:r>
              <a:rPr lang="en-US" dirty="0"/>
              <a:t> complex syntax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Focus on high-level system design </a:t>
            </a:r>
            <a:r>
              <a:rPr lang="en-US" i="1" dirty="0"/>
              <a:t>vs</a:t>
            </a:r>
            <a:r>
              <a:rPr lang="en-US" dirty="0"/>
              <a:t> fine-grained control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Abstraction of low-level details </a:t>
            </a:r>
            <a:r>
              <a:rPr lang="en-US" i="1" dirty="0"/>
              <a:t>vs</a:t>
            </a:r>
            <a:r>
              <a:rPr lang="en-US" dirty="0"/>
              <a:t> maximum flexibility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Integrated simulation and testing </a:t>
            </a:r>
            <a:r>
              <a:rPr lang="en-US" i="1" dirty="0"/>
              <a:t>vs</a:t>
            </a:r>
            <a:r>
              <a:rPr lang="en-US" dirty="0"/>
              <a:t> traditional debugging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Code generation based on templates </a:t>
            </a:r>
            <a:r>
              <a:rPr lang="en-US" i="1" dirty="0"/>
              <a:t>vs</a:t>
            </a:r>
            <a:r>
              <a:rPr lang="en-US" dirty="0"/>
              <a:t> code-level </a:t>
            </a:r>
            <a:r>
              <a:rPr lang="en-US" dirty="0" err="1"/>
              <a:t>optimizability</a:t>
            </a:r>
            <a:endParaRPr 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(Often) bound to commercial products </a:t>
            </a:r>
            <a:r>
              <a:rPr lang="en-US" i="1" dirty="0"/>
              <a:t>vs</a:t>
            </a:r>
            <a:r>
              <a:rPr lang="en-US" dirty="0"/>
              <a:t> free implementation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E5266E6-13FB-5D28-34AA-59A4EF74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980728"/>
            <a:ext cx="3672012" cy="23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++ language features">
            <a:extLst>
              <a:ext uri="{FF2B5EF4-FFF2-40B4-BE49-F238E27FC236}">
                <a16:creationId xmlns:a16="http://schemas.microsoft.com/office/drawing/2014/main" id="{690CFD0F-21E1-6ACF-1B7F-E242E5A0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8" y="3797391"/>
            <a:ext cx="3678156" cy="22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CC86C764-0E8A-8A74-0C2D-724A12AB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7" y="2607266"/>
            <a:ext cx="963612" cy="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B584E41-BFDF-72CA-838F-3A874AD7D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951" y="3366102"/>
            <a:ext cx="767293" cy="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08D4DC5-9DCB-7CCE-C6E2-329C7CFAA0E3}"/>
              </a:ext>
            </a:extLst>
          </p:cNvPr>
          <p:cNvSpPr txBox="1"/>
          <p:nvPr/>
        </p:nvSpPr>
        <p:spPr>
          <a:xfrm>
            <a:off x="11496600" y="3140968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6"/>
              </a:rPr>
              <a:t>Source</a:t>
            </a:r>
            <a:endParaRPr lang="en-US" sz="8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8A592A7-EF1D-CDF5-E827-75DBE92F7014}"/>
              </a:ext>
            </a:extLst>
          </p:cNvPr>
          <p:cNvSpPr txBox="1"/>
          <p:nvPr/>
        </p:nvSpPr>
        <p:spPr>
          <a:xfrm>
            <a:off x="8178088" y="3674280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7"/>
              </a:rPr>
              <a:t>Source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73299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1436292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425779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What do I </a:t>
            </a:r>
            <a:r>
              <a:rPr lang="en-US" i="1" dirty="0"/>
              <a:t>need</a:t>
            </a:r>
            <a:r>
              <a:rPr lang="en-US" dirty="0"/>
              <a:t> to program C++?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33FC614-645F-AFB1-D120-666E3CE12240}"/>
              </a:ext>
            </a:extLst>
          </p:cNvPr>
          <p:cNvGrpSpPr/>
          <p:nvPr/>
        </p:nvGrpSpPr>
        <p:grpSpPr>
          <a:xfrm>
            <a:off x="2351584" y="1988840"/>
            <a:ext cx="7488832" cy="1224136"/>
            <a:chOff x="2927648" y="1988840"/>
            <a:chExt cx="7488832" cy="1224136"/>
          </a:xfrm>
        </p:grpSpPr>
        <p:pic>
          <p:nvPicPr>
            <p:cNvPr id="10" name="Grafik 9" descr="Klemmbrett Silhouette">
              <a:extLst>
                <a:ext uri="{FF2B5EF4-FFF2-40B4-BE49-F238E27FC236}">
                  <a16:creationId xmlns:a16="http://schemas.microsoft.com/office/drawing/2014/main" id="{572C3746-E368-2C89-B49D-DDB25AB8B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27648" y="1988840"/>
              <a:ext cx="1224136" cy="1224136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F12ABCE-9C41-27FF-BAEA-CA4B669832BE}"/>
                </a:ext>
              </a:extLst>
            </p:cNvPr>
            <p:cNvSpPr txBox="1"/>
            <p:nvPr/>
          </p:nvSpPr>
          <p:spPr>
            <a:xfrm>
              <a:off x="4151784" y="2246965"/>
              <a:ext cx="62646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Text Editor</a:t>
              </a:r>
            </a:p>
            <a:p>
              <a:r>
                <a:rPr lang="en-US" sz="2000" dirty="0"/>
                <a:t>Typing the C++ program code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4349979-04F9-183F-6E3C-F15CD981063C}"/>
              </a:ext>
            </a:extLst>
          </p:cNvPr>
          <p:cNvGrpSpPr/>
          <p:nvPr/>
        </p:nvGrpSpPr>
        <p:grpSpPr>
          <a:xfrm>
            <a:off x="2351584" y="3485984"/>
            <a:ext cx="7488832" cy="1224136"/>
            <a:chOff x="2999656" y="3485984"/>
            <a:chExt cx="7488832" cy="1224136"/>
          </a:xfrm>
        </p:grpSpPr>
        <p:pic>
          <p:nvPicPr>
            <p:cNvPr id="6" name="Grafik 5" descr="Binär mit einfarbiger Füllung">
              <a:extLst>
                <a:ext uri="{FF2B5EF4-FFF2-40B4-BE49-F238E27FC236}">
                  <a16:creationId xmlns:a16="http://schemas.microsoft.com/office/drawing/2014/main" id="{A9116F83-013A-662E-B26B-474AC793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9656" y="3485984"/>
              <a:ext cx="1224136" cy="122413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7967CAA-9DDB-F2AA-A519-6E5AAAF8D15B}"/>
                </a:ext>
              </a:extLst>
            </p:cNvPr>
            <p:cNvSpPr txBox="1"/>
            <p:nvPr/>
          </p:nvSpPr>
          <p:spPr>
            <a:xfrm>
              <a:off x="4223792" y="3744109"/>
              <a:ext cx="62646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Compiler</a:t>
              </a:r>
            </a:p>
            <a:p>
              <a:r>
                <a:rPr lang="en-US" sz="2000" dirty="0"/>
                <a:t>Translating C++ code to a machine-executable binary</a:t>
              </a:r>
            </a:p>
          </p:txBody>
        </p:sp>
      </p:grpSp>
      <p:sp>
        <p:nvSpPr>
          <p:cNvPr id="3" name="Rechteck: obere Ecken abgerundet 2">
            <a:extLst>
              <a:ext uri="{FF2B5EF4-FFF2-40B4-BE49-F238E27FC236}">
                <a16:creationId xmlns:a16="http://schemas.microsoft.com/office/drawing/2014/main" id="{87CD82F9-63F1-A84C-657E-DD7D7C1FECAB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Hello World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01_hello-world</a:t>
            </a:r>
          </a:p>
        </p:txBody>
      </p:sp>
    </p:spTree>
    <p:extLst>
      <p:ext uri="{BB962C8B-B14F-4D97-AF65-F5344CB8AC3E}">
        <p14:creationId xmlns:p14="http://schemas.microsoft.com/office/powerpoint/2010/main" val="19700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What </a:t>
            </a:r>
            <a:r>
              <a:rPr lang="en-US" i="1" dirty="0"/>
              <a:t>can</a:t>
            </a:r>
            <a:r>
              <a:rPr lang="en-US" dirty="0"/>
              <a:t> I use to program C++?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09AFE27-D98C-5148-B154-D35873BCDC79}"/>
              </a:ext>
            </a:extLst>
          </p:cNvPr>
          <p:cNvGrpSpPr/>
          <p:nvPr/>
        </p:nvGrpSpPr>
        <p:grpSpPr>
          <a:xfrm>
            <a:off x="4439816" y="2068984"/>
            <a:ext cx="3312368" cy="2720033"/>
            <a:chOff x="4583832" y="2333213"/>
            <a:chExt cx="3312368" cy="2720033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AF4B1A4-4015-68E0-0F8C-B4407B665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880" y="2333213"/>
              <a:ext cx="2448272" cy="219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7B958EB-B2A5-3497-82FB-82B29B35F9EF}"/>
                </a:ext>
              </a:extLst>
            </p:cNvPr>
            <p:cNvSpPr txBox="1"/>
            <p:nvPr/>
          </p:nvSpPr>
          <p:spPr>
            <a:xfrm>
              <a:off x="4583832" y="4653136"/>
              <a:ext cx="3312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Is this just a text editor?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797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What </a:t>
            </a:r>
            <a:r>
              <a:rPr lang="en-US" i="1" dirty="0"/>
              <a:t>can</a:t>
            </a:r>
            <a:r>
              <a:rPr lang="en-US" dirty="0"/>
              <a:t> I use to program C++?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8CCFBAE-9466-1FAA-84F3-01E4E36DF8EF}"/>
              </a:ext>
            </a:extLst>
          </p:cNvPr>
          <p:cNvGrpSpPr/>
          <p:nvPr/>
        </p:nvGrpSpPr>
        <p:grpSpPr>
          <a:xfrm>
            <a:off x="1323624" y="2459504"/>
            <a:ext cx="9452896" cy="1938992"/>
            <a:chOff x="1323624" y="2459504"/>
            <a:chExt cx="9452896" cy="1938992"/>
          </a:xfrm>
        </p:grpSpPr>
        <p:pic>
          <p:nvPicPr>
            <p:cNvPr id="10" name="Grafik 9" descr="Klemmbrett Silhouette">
              <a:extLst>
                <a:ext uri="{FF2B5EF4-FFF2-40B4-BE49-F238E27FC236}">
                  <a16:creationId xmlns:a16="http://schemas.microsoft.com/office/drawing/2014/main" id="{572C3746-E368-2C89-B49D-DDB25AB8B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3624" y="3068960"/>
              <a:ext cx="1224136" cy="1224136"/>
            </a:xfrm>
            <a:prstGeom prst="rect">
              <a:avLst/>
            </a:prstGeom>
          </p:spPr>
        </p:pic>
        <p:pic>
          <p:nvPicPr>
            <p:cNvPr id="6" name="Grafik 5" descr="Binär mit einfarbiger Füllung">
              <a:extLst>
                <a:ext uri="{FF2B5EF4-FFF2-40B4-BE49-F238E27FC236}">
                  <a16:creationId xmlns:a16="http://schemas.microsoft.com/office/drawing/2014/main" id="{A9116F83-013A-662E-B26B-474AC793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52384" y="3068960"/>
              <a:ext cx="1224136" cy="1224136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84FE63-1B29-7F48-B7F9-60E50FF4136F}"/>
                </a:ext>
              </a:extLst>
            </p:cNvPr>
            <p:cNvSpPr txBox="1"/>
            <p:nvPr/>
          </p:nvSpPr>
          <p:spPr>
            <a:xfrm>
              <a:off x="2531604" y="2459504"/>
              <a:ext cx="71287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Integrated Development Environment</a:t>
              </a:r>
            </a:p>
            <a:p>
              <a:endParaRPr lang="en-US" sz="2000" dirty="0"/>
            </a:p>
            <a:p>
              <a:r>
                <a:rPr lang="en-US" sz="2000" i="1" dirty="0"/>
                <a:t>“An integrated development environment (IDE) is a software application that provides comprehensive facilities for software development. An IDE normally consists of at least a source-code editor, build automation tools, and a debugger.” </a:t>
              </a:r>
              <a:r>
                <a:rPr lang="en-US" sz="2000" i="1" baseline="30000" dirty="0"/>
                <a:t>1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00CBD2AA-B22F-F01C-D77E-8BAD3BAB2DDF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  </a:t>
            </a:r>
            <a:r>
              <a:rPr lang="en-US" sz="800" dirty="0">
                <a:hlinkClick r:id="rId6"/>
              </a:rPr>
              <a:t>Source</a:t>
            </a:r>
            <a:endParaRPr lang="en-US" sz="800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86C0777-672E-9C12-C077-D5BEE865DA60}"/>
              </a:ext>
            </a:extLst>
          </p:cNvPr>
          <p:cNvGrpSpPr/>
          <p:nvPr/>
        </p:nvGrpSpPr>
        <p:grpSpPr>
          <a:xfrm>
            <a:off x="563704" y="1296880"/>
            <a:ext cx="11064592" cy="805198"/>
            <a:chOff x="412180" y="4901098"/>
            <a:chExt cx="11064592" cy="805198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2D2DF9-93A8-B09E-BC0F-82CE5E84D7BC}"/>
                </a:ext>
              </a:extLst>
            </p:cNvPr>
            <p:cNvSpPr txBox="1"/>
            <p:nvPr/>
          </p:nvSpPr>
          <p:spPr>
            <a:xfrm>
              <a:off x="1832490" y="4901098"/>
              <a:ext cx="885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Editor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510D025-7F00-FBC5-5610-BF9843644A0B}"/>
                </a:ext>
              </a:extLst>
            </p:cNvPr>
            <p:cNvSpPr txBox="1"/>
            <p:nvPr/>
          </p:nvSpPr>
          <p:spPr>
            <a:xfrm>
              <a:off x="5140292" y="5336964"/>
              <a:ext cx="160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Compilation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C8C2490-CE59-F438-920B-AD1F254702DF}"/>
                </a:ext>
              </a:extLst>
            </p:cNvPr>
            <p:cNvSpPr txBox="1"/>
            <p:nvPr/>
          </p:nvSpPr>
          <p:spPr>
            <a:xfrm>
              <a:off x="2313107" y="5336964"/>
              <a:ext cx="142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Debugging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6094E4-8A4E-CE23-1F30-30565E14C6AA}"/>
                </a:ext>
              </a:extLst>
            </p:cNvPr>
            <p:cNvSpPr txBox="1"/>
            <p:nvPr/>
          </p:nvSpPr>
          <p:spPr>
            <a:xfrm>
              <a:off x="7100353" y="5336964"/>
              <a:ext cx="1580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Automation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120E51E-579C-CFD5-926E-97D49359D8AA}"/>
                </a:ext>
              </a:extLst>
            </p:cNvPr>
            <p:cNvSpPr txBox="1"/>
            <p:nvPr/>
          </p:nvSpPr>
          <p:spPr>
            <a:xfrm>
              <a:off x="6893805" y="4901098"/>
              <a:ext cx="1944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Version Control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D784BA8-ABED-61E5-8E6B-6FCC7B572D4A}"/>
                </a:ext>
              </a:extLst>
            </p:cNvPr>
            <p:cNvSpPr txBox="1"/>
            <p:nvPr/>
          </p:nvSpPr>
          <p:spPr>
            <a:xfrm>
              <a:off x="412180" y="5336964"/>
              <a:ext cx="154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Refactoring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90AAE73-0686-2098-C050-F1A78DC9F9C0}"/>
                </a:ext>
              </a:extLst>
            </p:cNvPr>
            <p:cNvSpPr txBox="1"/>
            <p:nvPr/>
          </p:nvSpPr>
          <p:spPr>
            <a:xfrm>
              <a:off x="412180" y="490109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Terminal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8D1CD71-FDA9-B145-0CE6-1BD222AFDDD5}"/>
                </a:ext>
              </a:extLst>
            </p:cNvPr>
            <p:cNvSpPr txBox="1"/>
            <p:nvPr/>
          </p:nvSpPr>
          <p:spPr>
            <a:xfrm>
              <a:off x="4091797" y="5336964"/>
              <a:ext cx="695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GUI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53E9EB2-9206-56C5-79A1-E47F756FE807}"/>
                </a:ext>
              </a:extLst>
            </p:cNvPr>
            <p:cNvSpPr txBox="1"/>
            <p:nvPr/>
          </p:nvSpPr>
          <p:spPr>
            <a:xfrm>
              <a:off x="2914235" y="4901098"/>
              <a:ext cx="191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Documentation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4881594-7879-2A26-FD72-E66900D279BB}"/>
                </a:ext>
              </a:extLst>
            </p:cNvPr>
            <p:cNvSpPr txBox="1"/>
            <p:nvPr/>
          </p:nvSpPr>
          <p:spPr>
            <a:xfrm>
              <a:off x="10522765" y="5336964"/>
              <a:ext cx="954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Linting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5F3E198-FC34-D5F3-D94F-FD0C4A191ED5}"/>
                </a:ext>
              </a:extLst>
            </p:cNvPr>
            <p:cNvSpPr txBox="1"/>
            <p:nvPr/>
          </p:nvSpPr>
          <p:spPr>
            <a:xfrm>
              <a:off x="9034690" y="5336964"/>
              <a:ext cx="1134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Profiling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F90B947-5FE4-0B62-47EA-4BCFF08E2114}"/>
                </a:ext>
              </a:extLst>
            </p:cNvPr>
            <p:cNvSpPr txBox="1"/>
            <p:nvPr/>
          </p:nvSpPr>
          <p:spPr>
            <a:xfrm>
              <a:off x="9034021" y="4901098"/>
              <a:ext cx="1814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Build Systems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F0EF354-CBC3-F7D5-36E7-C0B3FA1F1DA8}"/>
                </a:ext>
              </a:extLst>
            </p:cNvPr>
            <p:cNvSpPr txBox="1"/>
            <p:nvPr/>
          </p:nvSpPr>
          <p:spPr>
            <a:xfrm>
              <a:off x="5028076" y="4901098"/>
              <a:ext cx="1669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Productivity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A59FA4E-8F7B-DD59-2B07-50DC932FF296}"/>
                </a:ext>
              </a:extLst>
            </p:cNvPr>
            <p:cNvSpPr txBox="1"/>
            <p:nvPr/>
          </p:nvSpPr>
          <p:spPr>
            <a:xfrm>
              <a:off x="11044724" y="490109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…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7E009AF-DC4C-3124-6025-D67C67404E71}"/>
              </a:ext>
            </a:extLst>
          </p:cNvPr>
          <p:cNvGrpSpPr/>
          <p:nvPr/>
        </p:nvGrpSpPr>
        <p:grpSpPr>
          <a:xfrm>
            <a:off x="333258" y="4653136"/>
            <a:ext cx="10350798" cy="1151417"/>
            <a:chOff x="333258" y="4653136"/>
            <a:chExt cx="10350798" cy="115141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CBC52C06-68E9-CB24-1E46-51E55EAD6CC8}"/>
                </a:ext>
              </a:extLst>
            </p:cNvPr>
            <p:cNvGrpSpPr/>
            <p:nvPr/>
          </p:nvGrpSpPr>
          <p:grpSpPr>
            <a:xfrm>
              <a:off x="1323623" y="4653136"/>
              <a:ext cx="1742135" cy="1151417"/>
              <a:chOff x="1323623" y="4754215"/>
              <a:chExt cx="1742135" cy="115141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3E8191-4281-F810-63E5-8E1721828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2870" y="4754215"/>
                <a:ext cx="843640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23A89509-E6E8-EF27-D466-2AD86397EF2C}"/>
                  </a:ext>
                </a:extLst>
              </p:cNvPr>
              <p:cNvSpPr txBox="1"/>
              <p:nvPr/>
            </p:nvSpPr>
            <p:spPr>
              <a:xfrm>
                <a:off x="1323623" y="5597855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Visual Studio</a:t>
                </a:r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A024A61-516A-47EE-D6E6-CD6A69702D63}"/>
                </a:ext>
              </a:extLst>
            </p:cNvPr>
            <p:cNvGrpSpPr/>
            <p:nvPr/>
          </p:nvGrpSpPr>
          <p:grpSpPr>
            <a:xfrm>
              <a:off x="3228197" y="4653136"/>
              <a:ext cx="1742135" cy="1151417"/>
              <a:chOff x="3413191" y="4797145"/>
              <a:chExt cx="1742135" cy="1151417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81A981D-97FF-DB6C-5708-6D70D208F7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2438" y="4797145"/>
                <a:ext cx="843640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CAF8A12-5C32-7D49-A76B-22B80A1E014C}"/>
                  </a:ext>
                </a:extLst>
              </p:cNvPr>
              <p:cNvSpPr txBox="1"/>
              <p:nvPr/>
            </p:nvSpPr>
            <p:spPr>
              <a:xfrm>
                <a:off x="3413191" y="5640785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Visual Studio Code</a:t>
                </a:r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E83D468-2A26-26C4-D229-DAE5F2B36AE8}"/>
                </a:ext>
              </a:extLst>
            </p:cNvPr>
            <p:cNvGrpSpPr/>
            <p:nvPr/>
          </p:nvGrpSpPr>
          <p:grpSpPr>
            <a:xfrm>
              <a:off x="5132771" y="4653136"/>
              <a:ext cx="1742135" cy="1151417"/>
              <a:chOff x="5401999" y="4802157"/>
              <a:chExt cx="1742135" cy="1151417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5A38870-95B0-C2E7-1F4B-C40AA7E44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4883" y="4802157"/>
                <a:ext cx="896367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BBB191B-3C1C-0B04-E441-4F14F7EFA5BC}"/>
                  </a:ext>
                </a:extLst>
              </p:cNvPr>
              <p:cNvSpPr txBox="1"/>
              <p:nvPr/>
            </p:nvSpPr>
            <p:spPr>
              <a:xfrm>
                <a:off x="5401999" y="5645797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CLion</a:t>
                </a:r>
                <a:endParaRPr lang="en-US" sz="1400" dirty="0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CE6BD44-4F9B-98B7-0128-2885CD802EC7}"/>
                </a:ext>
              </a:extLst>
            </p:cNvPr>
            <p:cNvGrpSpPr/>
            <p:nvPr/>
          </p:nvGrpSpPr>
          <p:grpSpPr>
            <a:xfrm>
              <a:off x="7037345" y="4653136"/>
              <a:ext cx="1742135" cy="1151417"/>
              <a:chOff x="7112725" y="4850099"/>
              <a:chExt cx="1742135" cy="1151417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D34F3E33-03BB-D3CE-2549-928FF6E3C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80" y="4850099"/>
                <a:ext cx="806025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6FD9DB0-22EF-61D7-E555-7073E8CC2BBD}"/>
                  </a:ext>
                </a:extLst>
              </p:cNvPr>
              <p:cNvSpPr txBox="1"/>
              <p:nvPr/>
            </p:nvSpPr>
            <p:spPr>
              <a:xfrm>
                <a:off x="7112725" y="5693739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XCode</a:t>
                </a:r>
                <a:endParaRPr lang="en-US" sz="1400" dirty="0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F70C7B5-42FA-7E5A-3F61-4AF87A1BB296}"/>
                </a:ext>
              </a:extLst>
            </p:cNvPr>
            <p:cNvGrpSpPr/>
            <p:nvPr/>
          </p:nvGrpSpPr>
          <p:grpSpPr>
            <a:xfrm>
              <a:off x="8941921" y="4653136"/>
              <a:ext cx="1742135" cy="1151417"/>
              <a:chOff x="8941921" y="4744791"/>
              <a:chExt cx="1742135" cy="1151417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62E5A2B9-838C-69E0-DA98-27FABF9D2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5421" y="4744791"/>
                <a:ext cx="855134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636F047-18CF-749D-B0E6-C33D1BDCF0CE}"/>
                  </a:ext>
                </a:extLst>
              </p:cNvPr>
              <p:cNvSpPr txBox="1"/>
              <p:nvPr/>
            </p:nvSpPr>
            <p:spPr>
              <a:xfrm>
                <a:off x="8941921" y="5588431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QtCreator</a:t>
                </a:r>
                <a:endParaRPr lang="en-US" sz="1400" dirty="0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0703B55-BC0A-6067-1530-8B9A967372D2}"/>
                </a:ext>
              </a:extLst>
            </p:cNvPr>
            <p:cNvSpPr txBox="1"/>
            <p:nvPr/>
          </p:nvSpPr>
          <p:spPr>
            <a:xfrm>
              <a:off x="333258" y="5496776"/>
              <a:ext cx="1016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5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It’s all just a tool!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8CCFBAE-9466-1FAA-84F3-01E4E36DF8EF}"/>
              </a:ext>
            </a:extLst>
          </p:cNvPr>
          <p:cNvGrpSpPr/>
          <p:nvPr/>
        </p:nvGrpSpPr>
        <p:grpSpPr>
          <a:xfrm>
            <a:off x="1323624" y="2459504"/>
            <a:ext cx="9452896" cy="1938992"/>
            <a:chOff x="1323624" y="2459504"/>
            <a:chExt cx="9452896" cy="1938992"/>
          </a:xfrm>
        </p:grpSpPr>
        <p:pic>
          <p:nvPicPr>
            <p:cNvPr id="10" name="Grafik 9" descr="Klemmbrett Silhouette">
              <a:extLst>
                <a:ext uri="{FF2B5EF4-FFF2-40B4-BE49-F238E27FC236}">
                  <a16:creationId xmlns:a16="http://schemas.microsoft.com/office/drawing/2014/main" id="{572C3746-E368-2C89-B49D-DDB25AB8B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3624" y="3068960"/>
              <a:ext cx="1224136" cy="1224136"/>
            </a:xfrm>
            <a:prstGeom prst="rect">
              <a:avLst/>
            </a:prstGeom>
          </p:spPr>
        </p:pic>
        <p:pic>
          <p:nvPicPr>
            <p:cNvPr id="6" name="Grafik 5" descr="Binär mit einfarbiger Füllung">
              <a:extLst>
                <a:ext uri="{FF2B5EF4-FFF2-40B4-BE49-F238E27FC236}">
                  <a16:creationId xmlns:a16="http://schemas.microsoft.com/office/drawing/2014/main" id="{A9116F83-013A-662E-B26B-474AC793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52384" y="3068960"/>
              <a:ext cx="1224136" cy="1224136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84FE63-1B29-7F48-B7F9-60E50FF4136F}"/>
                </a:ext>
              </a:extLst>
            </p:cNvPr>
            <p:cNvSpPr txBox="1"/>
            <p:nvPr/>
          </p:nvSpPr>
          <p:spPr>
            <a:xfrm>
              <a:off x="2531604" y="2459504"/>
              <a:ext cx="71287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Integrated Development Environment</a:t>
              </a:r>
            </a:p>
            <a:p>
              <a:endParaRPr lang="en-US" sz="2000" dirty="0"/>
            </a:p>
            <a:p>
              <a:r>
                <a:rPr lang="en-US" sz="2000" i="1" dirty="0"/>
                <a:t>“An integrated development environment (IDE) is a software application that provides comprehensive facilities for software development. An IDE normally consists of at least a source-code editor, build automation tools, and a debugger.” </a:t>
              </a:r>
              <a:r>
                <a:rPr lang="en-US" sz="2000" i="1" baseline="30000" dirty="0"/>
                <a:t>1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00CBD2AA-B22F-F01C-D77E-8BAD3BAB2DDF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1  </a:t>
            </a:r>
            <a:r>
              <a:rPr lang="en-US" sz="800">
                <a:hlinkClick r:id="rId6"/>
              </a:rPr>
              <a:t>Source</a:t>
            </a:r>
            <a:endParaRPr lang="en-US" sz="80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86C0777-672E-9C12-C077-D5BEE865DA60}"/>
              </a:ext>
            </a:extLst>
          </p:cNvPr>
          <p:cNvGrpSpPr/>
          <p:nvPr/>
        </p:nvGrpSpPr>
        <p:grpSpPr>
          <a:xfrm>
            <a:off x="563704" y="1296880"/>
            <a:ext cx="11064592" cy="805198"/>
            <a:chOff x="412180" y="4901098"/>
            <a:chExt cx="11064592" cy="805198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2D2DF9-93A8-B09E-BC0F-82CE5E84D7BC}"/>
                </a:ext>
              </a:extLst>
            </p:cNvPr>
            <p:cNvSpPr txBox="1"/>
            <p:nvPr/>
          </p:nvSpPr>
          <p:spPr>
            <a:xfrm>
              <a:off x="1832490" y="4901098"/>
              <a:ext cx="885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Editor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510D025-7F00-FBC5-5610-BF9843644A0B}"/>
                </a:ext>
              </a:extLst>
            </p:cNvPr>
            <p:cNvSpPr txBox="1"/>
            <p:nvPr/>
          </p:nvSpPr>
          <p:spPr>
            <a:xfrm>
              <a:off x="5140292" y="5336964"/>
              <a:ext cx="160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Compilation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C8C2490-CE59-F438-920B-AD1F254702DF}"/>
                </a:ext>
              </a:extLst>
            </p:cNvPr>
            <p:cNvSpPr txBox="1"/>
            <p:nvPr/>
          </p:nvSpPr>
          <p:spPr>
            <a:xfrm>
              <a:off x="2313107" y="5336964"/>
              <a:ext cx="1425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Debugging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A6094E4-8A4E-CE23-1F30-30565E14C6AA}"/>
                </a:ext>
              </a:extLst>
            </p:cNvPr>
            <p:cNvSpPr txBox="1"/>
            <p:nvPr/>
          </p:nvSpPr>
          <p:spPr>
            <a:xfrm>
              <a:off x="7100353" y="5336964"/>
              <a:ext cx="1580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Automation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120E51E-579C-CFD5-926E-97D49359D8AA}"/>
                </a:ext>
              </a:extLst>
            </p:cNvPr>
            <p:cNvSpPr txBox="1"/>
            <p:nvPr/>
          </p:nvSpPr>
          <p:spPr>
            <a:xfrm>
              <a:off x="6893805" y="4901098"/>
              <a:ext cx="1944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Version Control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D784BA8-ABED-61E5-8E6B-6FCC7B572D4A}"/>
                </a:ext>
              </a:extLst>
            </p:cNvPr>
            <p:cNvSpPr txBox="1"/>
            <p:nvPr/>
          </p:nvSpPr>
          <p:spPr>
            <a:xfrm>
              <a:off x="412180" y="5336964"/>
              <a:ext cx="154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Refactoring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90AAE73-0686-2098-C050-F1A78DC9F9C0}"/>
                </a:ext>
              </a:extLst>
            </p:cNvPr>
            <p:cNvSpPr txBox="1"/>
            <p:nvPr/>
          </p:nvSpPr>
          <p:spPr>
            <a:xfrm>
              <a:off x="412180" y="490109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Terminal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8D1CD71-FDA9-B145-0CE6-1BD222AFDDD5}"/>
                </a:ext>
              </a:extLst>
            </p:cNvPr>
            <p:cNvSpPr txBox="1"/>
            <p:nvPr/>
          </p:nvSpPr>
          <p:spPr>
            <a:xfrm>
              <a:off x="4091797" y="5336964"/>
              <a:ext cx="695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GUI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53E9EB2-9206-56C5-79A1-E47F756FE807}"/>
                </a:ext>
              </a:extLst>
            </p:cNvPr>
            <p:cNvSpPr txBox="1"/>
            <p:nvPr/>
          </p:nvSpPr>
          <p:spPr>
            <a:xfrm>
              <a:off x="2914235" y="4901098"/>
              <a:ext cx="191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Documentation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4881594-7879-2A26-FD72-E66900D279BB}"/>
                </a:ext>
              </a:extLst>
            </p:cNvPr>
            <p:cNvSpPr txBox="1"/>
            <p:nvPr/>
          </p:nvSpPr>
          <p:spPr>
            <a:xfrm>
              <a:off x="10522765" y="5336964"/>
              <a:ext cx="954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Linting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5F3E198-FC34-D5F3-D94F-FD0C4A191ED5}"/>
                </a:ext>
              </a:extLst>
            </p:cNvPr>
            <p:cNvSpPr txBox="1"/>
            <p:nvPr/>
          </p:nvSpPr>
          <p:spPr>
            <a:xfrm>
              <a:off x="9034690" y="5336964"/>
              <a:ext cx="1134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Profiling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F90B947-5FE4-0B62-47EA-4BCFF08E2114}"/>
                </a:ext>
              </a:extLst>
            </p:cNvPr>
            <p:cNvSpPr txBox="1"/>
            <p:nvPr/>
          </p:nvSpPr>
          <p:spPr>
            <a:xfrm>
              <a:off x="9034021" y="4901098"/>
              <a:ext cx="1814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Build Systems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F0EF354-CBC3-F7D5-36E7-C0B3FA1F1DA8}"/>
                </a:ext>
              </a:extLst>
            </p:cNvPr>
            <p:cNvSpPr txBox="1"/>
            <p:nvPr/>
          </p:nvSpPr>
          <p:spPr>
            <a:xfrm>
              <a:off x="5028076" y="4901098"/>
              <a:ext cx="1669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Productivity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A59FA4E-8F7B-DD59-2B07-50DC932FF296}"/>
                </a:ext>
              </a:extLst>
            </p:cNvPr>
            <p:cNvSpPr txBox="1"/>
            <p:nvPr/>
          </p:nvSpPr>
          <p:spPr>
            <a:xfrm>
              <a:off x="11044724" y="490109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…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7E009AF-DC4C-3124-6025-D67C67404E71}"/>
              </a:ext>
            </a:extLst>
          </p:cNvPr>
          <p:cNvGrpSpPr/>
          <p:nvPr/>
        </p:nvGrpSpPr>
        <p:grpSpPr>
          <a:xfrm>
            <a:off x="333258" y="4653136"/>
            <a:ext cx="10350798" cy="1151417"/>
            <a:chOff x="333258" y="4653136"/>
            <a:chExt cx="10350798" cy="115141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CBC52C06-68E9-CB24-1E46-51E55EAD6CC8}"/>
                </a:ext>
              </a:extLst>
            </p:cNvPr>
            <p:cNvGrpSpPr/>
            <p:nvPr/>
          </p:nvGrpSpPr>
          <p:grpSpPr>
            <a:xfrm>
              <a:off x="1323623" y="4653136"/>
              <a:ext cx="1742135" cy="1151417"/>
              <a:chOff x="1323623" y="4754215"/>
              <a:chExt cx="1742135" cy="115141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33E8191-4281-F810-63E5-8E1721828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2870" y="4754215"/>
                <a:ext cx="843640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23A89509-E6E8-EF27-D466-2AD86397EF2C}"/>
                  </a:ext>
                </a:extLst>
              </p:cNvPr>
              <p:cNvSpPr txBox="1"/>
              <p:nvPr/>
            </p:nvSpPr>
            <p:spPr>
              <a:xfrm>
                <a:off x="1323623" y="5597855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Visual Studio</a:t>
                </a:r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A024A61-516A-47EE-D6E6-CD6A69702D63}"/>
                </a:ext>
              </a:extLst>
            </p:cNvPr>
            <p:cNvGrpSpPr/>
            <p:nvPr/>
          </p:nvGrpSpPr>
          <p:grpSpPr>
            <a:xfrm>
              <a:off x="3228197" y="4653136"/>
              <a:ext cx="1742135" cy="1151417"/>
              <a:chOff x="3413191" y="4797145"/>
              <a:chExt cx="1742135" cy="1151417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81A981D-97FF-DB6C-5708-6D70D208F7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2438" y="4797145"/>
                <a:ext cx="843640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CAF8A12-5C32-7D49-A76B-22B80A1E014C}"/>
                  </a:ext>
                </a:extLst>
              </p:cNvPr>
              <p:cNvSpPr txBox="1"/>
              <p:nvPr/>
            </p:nvSpPr>
            <p:spPr>
              <a:xfrm>
                <a:off x="3413191" y="5640785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Visual Studio Code</a:t>
                </a:r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E83D468-2A26-26C4-D229-DAE5F2B36AE8}"/>
                </a:ext>
              </a:extLst>
            </p:cNvPr>
            <p:cNvGrpSpPr/>
            <p:nvPr/>
          </p:nvGrpSpPr>
          <p:grpSpPr>
            <a:xfrm>
              <a:off x="5132771" y="4653136"/>
              <a:ext cx="1742135" cy="1151417"/>
              <a:chOff x="5401999" y="4802157"/>
              <a:chExt cx="1742135" cy="1151417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5A38870-95B0-C2E7-1F4B-C40AA7E44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4883" y="4802157"/>
                <a:ext cx="896367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BBB191B-3C1C-0B04-E441-4F14F7EFA5BC}"/>
                  </a:ext>
                </a:extLst>
              </p:cNvPr>
              <p:cNvSpPr txBox="1"/>
              <p:nvPr/>
            </p:nvSpPr>
            <p:spPr>
              <a:xfrm>
                <a:off x="5401999" y="5645797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CLion</a:t>
                </a:r>
                <a:endParaRPr lang="en-US" sz="1400" dirty="0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CE6BD44-4F9B-98B7-0128-2885CD802EC7}"/>
                </a:ext>
              </a:extLst>
            </p:cNvPr>
            <p:cNvGrpSpPr/>
            <p:nvPr/>
          </p:nvGrpSpPr>
          <p:grpSpPr>
            <a:xfrm>
              <a:off x="7037345" y="4653136"/>
              <a:ext cx="1742135" cy="1151417"/>
              <a:chOff x="7112725" y="4850099"/>
              <a:chExt cx="1742135" cy="1151417"/>
            </a:xfrm>
          </p:grpSpPr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D34F3E33-03BB-D3CE-2549-928FF6E3C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80" y="4850099"/>
                <a:ext cx="806025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D6FD9DB0-22EF-61D7-E555-7073E8CC2BBD}"/>
                  </a:ext>
                </a:extLst>
              </p:cNvPr>
              <p:cNvSpPr txBox="1"/>
              <p:nvPr/>
            </p:nvSpPr>
            <p:spPr>
              <a:xfrm>
                <a:off x="7112725" y="5693739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XCode</a:t>
                </a:r>
                <a:endParaRPr lang="en-US" sz="1400" dirty="0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F70C7B5-42FA-7E5A-3F61-4AF87A1BB296}"/>
                </a:ext>
              </a:extLst>
            </p:cNvPr>
            <p:cNvGrpSpPr/>
            <p:nvPr/>
          </p:nvGrpSpPr>
          <p:grpSpPr>
            <a:xfrm>
              <a:off x="8941921" y="4653136"/>
              <a:ext cx="1742135" cy="1151417"/>
              <a:chOff x="8941921" y="4744791"/>
              <a:chExt cx="1742135" cy="1151417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62E5A2B9-838C-69E0-DA98-27FABF9D2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5421" y="4744791"/>
                <a:ext cx="855134" cy="843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636F047-18CF-749D-B0E6-C33D1BDCF0CE}"/>
                  </a:ext>
                </a:extLst>
              </p:cNvPr>
              <p:cNvSpPr txBox="1"/>
              <p:nvPr/>
            </p:nvSpPr>
            <p:spPr>
              <a:xfrm>
                <a:off x="8941921" y="5588431"/>
                <a:ext cx="1742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QtCreator</a:t>
                </a:r>
                <a:endParaRPr lang="en-US" sz="1400" dirty="0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0703B55-BC0A-6067-1530-8B9A967372D2}"/>
                </a:ext>
              </a:extLst>
            </p:cNvPr>
            <p:cNvSpPr txBox="1"/>
            <p:nvPr/>
          </p:nvSpPr>
          <p:spPr>
            <a:xfrm>
              <a:off x="333258" y="5496776"/>
              <a:ext cx="1016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Examples</a:t>
              </a:r>
            </a:p>
          </p:txBody>
        </p:sp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2BE7E8AA-A339-B1BA-3E2C-46B21C3842D2}"/>
              </a:ext>
            </a:extLst>
          </p:cNvPr>
          <p:cNvSpPr/>
          <p:nvPr/>
        </p:nvSpPr>
        <p:spPr>
          <a:xfrm>
            <a:off x="333258" y="1052736"/>
            <a:ext cx="11520488" cy="4824536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A82908E-5ABD-C09F-1B5B-345120D4EF1F}"/>
              </a:ext>
            </a:extLst>
          </p:cNvPr>
          <p:cNvGrpSpPr/>
          <p:nvPr/>
        </p:nvGrpSpPr>
        <p:grpSpPr>
          <a:xfrm>
            <a:off x="2351584" y="1988840"/>
            <a:ext cx="7488832" cy="1224136"/>
            <a:chOff x="2927648" y="1988840"/>
            <a:chExt cx="7488832" cy="1224136"/>
          </a:xfrm>
        </p:grpSpPr>
        <p:pic>
          <p:nvPicPr>
            <p:cNvPr id="7" name="Grafik 6" descr="Klemmbrett Silhouette">
              <a:extLst>
                <a:ext uri="{FF2B5EF4-FFF2-40B4-BE49-F238E27FC236}">
                  <a16:creationId xmlns:a16="http://schemas.microsoft.com/office/drawing/2014/main" id="{3C908345-109F-4AD0-D067-37E36DC9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27648" y="1988840"/>
              <a:ext cx="1224136" cy="1224136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52BB39-1022-B91D-7B93-1EBE682E9B48}"/>
                </a:ext>
              </a:extLst>
            </p:cNvPr>
            <p:cNvSpPr txBox="1"/>
            <p:nvPr/>
          </p:nvSpPr>
          <p:spPr>
            <a:xfrm>
              <a:off x="4151784" y="2246965"/>
              <a:ext cx="62646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Text Editor</a:t>
              </a:r>
            </a:p>
            <a:p>
              <a:r>
                <a:rPr lang="en-US" sz="2000" dirty="0"/>
                <a:t>Typing the C++ program code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0559FED-F460-EB66-C599-3BF5058D86EC}"/>
              </a:ext>
            </a:extLst>
          </p:cNvPr>
          <p:cNvGrpSpPr/>
          <p:nvPr/>
        </p:nvGrpSpPr>
        <p:grpSpPr>
          <a:xfrm>
            <a:off x="2351584" y="3485984"/>
            <a:ext cx="7488832" cy="1224136"/>
            <a:chOff x="2999656" y="3485984"/>
            <a:chExt cx="7488832" cy="1224136"/>
          </a:xfrm>
        </p:grpSpPr>
        <p:pic>
          <p:nvPicPr>
            <p:cNvPr id="12" name="Grafik 11" descr="Binär mit einfarbiger Füllung">
              <a:extLst>
                <a:ext uri="{FF2B5EF4-FFF2-40B4-BE49-F238E27FC236}">
                  <a16:creationId xmlns:a16="http://schemas.microsoft.com/office/drawing/2014/main" id="{7EBB4A4F-675C-0D98-A248-C087D408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99656" y="3485984"/>
              <a:ext cx="1224136" cy="122413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C4577FA-5693-4B6A-3272-D7AC8439013B}"/>
                </a:ext>
              </a:extLst>
            </p:cNvPr>
            <p:cNvSpPr txBox="1"/>
            <p:nvPr/>
          </p:nvSpPr>
          <p:spPr>
            <a:xfrm>
              <a:off x="4223792" y="3744109"/>
              <a:ext cx="62646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Compiler</a:t>
              </a:r>
            </a:p>
            <a:p>
              <a:r>
                <a:rPr lang="en-US" sz="2000" dirty="0"/>
                <a:t>Translating C++ code to a machine-executable 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92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What are we going to use to program C++ in this course?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A311056-0B7A-D252-D2B7-DDEB0F09DEBC}"/>
              </a:ext>
            </a:extLst>
          </p:cNvPr>
          <p:cNvGrpSpPr/>
          <p:nvPr/>
        </p:nvGrpSpPr>
        <p:grpSpPr>
          <a:xfrm>
            <a:off x="335756" y="1700808"/>
            <a:ext cx="5616625" cy="3889582"/>
            <a:chOff x="335756" y="1783044"/>
            <a:chExt cx="5616625" cy="3889582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7409B70E-4637-82C9-104F-BB00A8A55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110" y="1783044"/>
              <a:ext cx="1285916" cy="128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047C5D0D-098E-CB10-08D4-2A425D712C9B}"/>
                </a:ext>
              </a:extLst>
            </p:cNvPr>
            <p:cNvGrpSpPr/>
            <p:nvPr/>
          </p:nvGrpSpPr>
          <p:grpSpPr>
            <a:xfrm>
              <a:off x="335756" y="3429000"/>
              <a:ext cx="5616625" cy="2243626"/>
              <a:chOff x="412481" y="3429000"/>
              <a:chExt cx="5616625" cy="2243626"/>
            </a:xfrm>
          </p:grpSpPr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168028-EAA7-7917-9B64-FB94112CCCBE}"/>
                  </a:ext>
                </a:extLst>
              </p:cNvPr>
              <p:cNvSpPr txBox="1"/>
              <p:nvPr/>
            </p:nvSpPr>
            <p:spPr>
              <a:xfrm>
                <a:off x="412481" y="3429000"/>
                <a:ext cx="3312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Visual Studio Code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6B84F63-9B1B-A581-CA2E-59792C780EB2}"/>
                  </a:ext>
                </a:extLst>
              </p:cNvPr>
              <p:cNvSpPr txBox="1"/>
              <p:nvPr/>
            </p:nvSpPr>
            <p:spPr>
              <a:xfrm>
                <a:off x="412481" y="3918300"/>
                <a:ext cx="561662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Installed on your computers</a:t>
                </a:r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Remotely connected to ika development server to ensure consistent development environments</a:t>
                </a:r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dirty="0"/>
                  <a:t>To be used for application development exercises</a:t>
                </a:r>
              </a:p>
            </p:txBody>
          </p:sp>
        </p:grp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E8656EA-9D70-8438-5A69-720899851F08}"/>
              </a:ext>
            </a:extLst>
          </p:cNvPr>
          <p:cNvGrpSpPr/>
          <p:nvPr/>
        </p:nvGrpSpPr>
        <p:grpSpPr>
          <a:xfrm>
            <a:off x="6239619" y="1700808"/>
            <a:ext cx="5616625" cy="3889582"/>
            <a:chOff x="6239619" y="1783044"/>
            <a:chExt cx="5616625" cy="3889582"/>
          </a:xfrm>
        </p:grpSpPr>
        <p:pic>
          <p:nvPicPr>
            <p:cNvPr id="9" name="Grafik 8" descr="Ein Bild, das Grafiken, Kreis, Grafikdesign, Astronomie enthält.&#10;&#10;Automatisch generierte Beschreibung">
              <a:extLst>
                <a:ext uri="{FF2B5EF4-FFF2-40B4-BE49-F238E27FC236}">
                  <a16:creationId xmlns:a16="http://schemas.microsoft.com/office/drawing/2014/main" id="{8E2AC550-EB61-6C0B-E722-D19AC062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584" y="1783044"/>
              <a:ext cx="2920694" cy="1285916"/>
            </a:xfrm>
            <a:prstGeom prst="rect">
              <a:avLst/>
            </a:prstGeom>
          </p:spPr>
        </p:pic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148C1A28-75DF-6A93-4348-4110CF69735B}"/>
                </a:ext>
              </a:extLst>
            </p:cNvPr>
            <p:cNvGrpSpPr/>
            <p:nvPr/>
          </p:nvGrpSpPr>
          <p:grpSpPr>
            <a:xfrm>
              <a:off x="6239619" y="3429000"/>
              <a:ext cx="5616625" cy="2243626"/>
              <a:chOff x="6119938" y="3429000"/>
              <a:chExt cx="5616625" cy="2243626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69D8090-82D7-B5DD-71BE-DF6724E51165}"/>
                  </a:ext>
                </a:extLst>
              </p:cNvPr>
              <p:cNvSpPr txBox="1"/>
              <p:nvPr/>
            </p:nvSpPr>
            <p:spPr>
              <a:xfrm>
                <a:off x="6119938" y="3429000"/>
                <a:ext cx="3312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/>
                  <a:t>JupyterHub</a:t>
                </a:r>
                <a:endParaRPr lang="en-US" sz="2000" dirty="0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BC8E75E5-E02B-566C-4573-A9F36976BAC0}"/>
                  </a:ext>
                </a:extLst>
              </p:cNvPr>
              <p:cNvSpPr txBox="1"/>
              <p:nvPr/>
            </p:nvSpPr>
            <p:spPr>
              <a:xfrm>
                <a:off x="6119938" y="3918300"/>
                <a:ext cx="561662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lvl1pPr>
              </a:lstStyle>
              <a:p>
                <a:r>
                  <a:rPr lang="en-US" dirty="0"/>
                  <a:t>Accessible via any web browser</a:t>
                </a:r>
              </a:p>
              <a:p>
                <a:endParaRPr lang="en-US" dirty="0"/>
              </a:p>
              <a:p>
                <a:r>
                  <a:rPr lang="en-US" dirty="0"/>
                  <a:t>Python-like instant execution of C++ code in a </a:t>
                </a:r>
                <a:r>
                  <a:rPr lang="en-US"/>
                  <a:t>so-called Jupyter</a:t>
                </a:r>
                <a:r>
                  <a:rPr lang="en-US" dirty="0"/>
                  <a:t> notebook</a:t>
                </a:r>
              </a:p>
              <a:p>
                <a:endParaRPr lang="en-US" dirty="0"/>
              </a:p>
              <a:p>
                <a:r>
                  <a:rPr lang="en-US" dirty="0"/>
                  <a:t>To be used for simple syntax exercises</a:t>
                </a:r>
              </a:p>
            </p:txBody>
          </p:sp>
        </p:grpSp>
      </p:grp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30AEF905-64C9-24AD-E197-83CB599C0B4C}"/>
              </a:ext>
            </a:extLst>
          </p:cNvPr>
          <p:cNvCxnSpPr>
            <a:cxnSpLocks/>
          </p:cNvCxnSpPr>
          <p:nvPr/>
        </p:nvCxnSpPr>
        <p:spPr>
          <a:xfrm>
            <a:off x="5879976" y="1700808"/>
            <a:ext cx="0" cy="38895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What’s needed?</a:t>
            </a:r>
            <a:endParaRPr lang="en-US" dirty="0"/>
          </a:p>
          <a:p>
            <a:r>
              <a:rPr lang="en-US" dirty="0"/>
              <a:t>Checklist for Participation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0083616-79F0-C1D8-33B8-7651930DE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488" cy="4968552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Windows, Mac, or Linux computer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Internet connection (in Germany)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Installed apps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Any internet browser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Visual Studio Code (</a:t>
            </a:r>
            <a:r>
              <a:rPr lang="en-US" dirty="0">
                <a:hlinkClick r:id="rId2"/>
              </a:rPr>
              <a:t>Download</a:t>
            </a:r>
            <a:r>
              <a:rPr lang="en-US" dirty="0"/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Distributed via mail / learning space in advance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Username and password for accessing </a:t>
            </a:r>
            <a:r>
              <a:rPr lang="en-US" dirty="0" err="1"/>
              <a:t>JupyterHub</a:t>
            </a:r>
            <a:r>
              <a:rPr lang="en-US" dirty="0"/>
              <a:t> (e.g., “</a:t>
            </a:r>
            <a:r>
              <a:rPr lang="en-US" i="1" dirty="0" err="1"/>
              <a:t>ext</a:t>
            </a:r>
            <a:r>
              <a:rPr lang="en-US" i="1" dirty="0"/>
              <a:t>-</a:t>
            </a:r>
            <a:r>
              <a:rPr lang="en-US" i="1" dirty="0" err="1"/>
              <a:t>i</a:t>
            </a:r>
            <a:r>
              <a:rPr lang="en-US" i="1" dirty="0"/>
              <a:t>-reiher</a:t>
            </a:r>
            <a:r>
              <a:rPr lang="en-US" dirty="0"/>
              <a:t>”)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SSH keys for accessing development server (two files, e.g., “</a:t>
            </a:r>
            <a:r>
              <a:rPr lang="en-US" i="1" dirty="0" err="1"/>
              <a:t>ext</a:t>
            </a:r>
            <a:r>
              <a:rPr lang="en-US" i="1" dirty="0"/>
              <a:t>-</a:t>
            </a:r>
            <a:r>
              <a:rPr lang="en-US" i="1" dirty="0" err="1"/>
              <a:t>i</a:t>
            </a:r>
            <a:r>
              <a:rPr lang="en-US" i="1" dirty="0"/>
              <a:t>-reiher</a:t>
            </a:r>
            <a:r>
              <a:rPr lang="en-US" dirty="0"/>
              <a:t>” and “</a:t>
            </a:r>
            <a:r>
              <a:rPr lang="en-US" i="1" dirty="0"/>
              <a:t>ext-i-reiher.pub</a:t>
            </a:r>
            <a:r>
              <a:rPr lang="en-US" dirty="0"/>
              <a:t>”)</a:t>
            </a:r>
          </a:p>
        </p:txBody>
      </p:sp>
      <p:pic>
        <p:nvPicPr>
          <p:cNvPr id="5" name="Grafik 4" descr="E-Mail mit einfarbiger Füllung">
            <a:extLst>
              <a:ext uri="{FF2B5EF4-FFF2-40B4-BE49-F238E27FC236}">
                <a16:creationId xmlns:a16="http://schemas.microsoft.com/office/drawing/2014/main" id="{168E4E82-17A2-B291-58B5-EE1EA5BDA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8008" y="3140968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DF3EA6-7122-EE64-C38A-824034D80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Course Summary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79022-7717-9D19-208E-AE771C80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9529D6-D99C-35CF-C02A-36ABB663312A}"/>
              </a:ext>
            </a:extLst>
          </p:cNvPr>
          <p:cNvGrpSpPr/>
          <p:nvPr/>
        </p:nvGrpSpPr>
        <p:grpSpPr>
          <a:xfrm>
            <a:off x="335756" y="992922"/>
            <a:ext cx="11520488" cy="707886"/>
            <a:chOff x="335756" y="992922"/>
            <a:chExt cx="11520488" cy="70788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E1BDB36-5D0E-A6DA-B6CC-FBA3A7FE26D2}"/>
                </a:ext>
              </a:extLst>
            </p:cNvPr>
            <p:cNvSpPr txBox="1"/>
            <p:nvPr/>
          </p:nvSpPr>
          <p:spPr>
            <a:xfrm>
              <a:off x="2855640" y="992922"/>
              <a:ext cx="900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sz="2000" b="1" dirty="0"/>
                <a:t>Frame transition from abstract model-based programming of complex ADAS software features to embedded C++ based implementation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39DAE48-F437-7330-002F-631AF3F6B3BB}"/>
                </a:ext>
              </a:extLst>
            </p:cNvPr>
            <p:cNvSpPr txBox="1"/>
            <p:nvPr/>
          </p:nvSpPr>
          <p:spPr>
            <a:xfrm>
              <a:off x="1127448" y="992922"/>
              <a:ext cx="1368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/>
                <a:t>Goal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82848F8C-425D-3051-FE7E-209A03BE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756" y="992922"/>
              <a:ext cx="647676" cy="647676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71FBD29A-6250-501D-930B-CFFE3CD12F0C}"/>
              </a:ext>
            </a:extLst>
          </p:cNvPr>
          <p:cNvGrpSpPr/>
          <p:nvPr/>
        </p:nvGrpSpPr>
        <p:grpSpPr>
          <a:xfrm>
            <a:off x="3497644" y="2636912"/>
            <a:ext cx="5196713" cy="2544414"/>
            <a:chOff x="3321596" y="2564904"/>
            <a:chExt cx="5196713" cy="25444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7E2130-8196-A13F-A3A7-40D9C523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28" y="2564904"/>
              <a:ext cx="1270181" cy="142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8">
              <a:extLst>
                <a:ext uri="{FF2B5EF4-FFF2-40B4-BE49-F238E27FC236}">
                  <a16:creationId xmlns:a16="http://schemas.microsoft.com/office/drawing/2014/main" id="{A03D6D3D-9CCE-9EAD-AC14-222093A04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596" y="2564904"/>
              <a:ext cx="1595167" cy="142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Grafik 37" descr="Programmiererin mit einfarbiger Füllung">
              <a:extLst>
                <a:ext uri="{FF2B5EF4-FFF2-40B4-BE49-F238E27FC236}">
                  <a16:creationId xmlns:a16="http://schemas.microsoft.com/office/drawing/2014/main" id="{35EB6447-A3B1-6B05-6A07-45FC5FA39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6018" y="4194918"/>
              <a:ext cx="914400" cy="914400"/>
            </a:xfrm>
            <a:prstGeom prst="rect">
              <a:avLst/>
            </a:prstGeom>
          </p:spPr>
        </p:pic>
        <p:pic>
          <p:nvPicPr>
            <p:cNvPr id="40" name="Grafik 39" descr="Workflow mit einfarbiger Füllung">
              <a:extLst>
                <a:ext uri="{FF2B5EF4-FFF2-40B4-BE49-F238E27FC236}">
                  <a16:creationId xmlns:a16="http://schemas.microsoft.com/office/drawing/2014/main" id="{9E99B276-754A-D694-A4F4-092A2551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1979" y="4194918"/>
              <a:ext cx="914400" cy="914400"/>
            </a:xfrm>
            <a:prstGeom prst="rect">
              <a:avLst/>
            </a:prstGeom>
          </p:spPr>
        </p:pic>
        <p:sp>
          <p:nvSpPr>
            <p:cNvPr id="41" name="Pfeil: nach rechts 40">
              <a:extLst>
                <a:ext uri="{FF2B5EF4-FFF2-40B4-BE49-F238E27FC236}">
                  <a16:creationId xmlns:a16="http://schemas.microsoft.com/office/drawing/2014/main" id="{224498E2-1E81-35F3-7AC2-541172172EE6}"/>
                </a:ext>
              </a:extLst>
            </p:cNvPr>
            <p:cNvSpPr/>
            <p:nvPr/>
          </p:nvSpPr>
          <p:spPr>
            <a:xfrm>
              <a:off x="5646326" y="3776798"/>
              <a:ext cx="872240" cy="432044"/>
            </a:xfrm>
            <a:prstGeom prst="rightArrow">
              <a:avLst>
                <a:gd name="adj1" fmla="val 33593"/>
                <a:gd name="adj2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08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1896051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Working with </a:t>
            </a:r>
            <a:r>
              <a:rPr lang="en-US" b="1" dirty="0" err="1"/>
              <a:t>JupyterHub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0933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</a:t>
            </a:r>
            <a:r>
              <a:rPr lang="en-US" dirty="0" err="1">
                <a:solidFill>
                  <a:schemeClr val="bg2"/>
                </a:solidFill>
              </a:rPr>
              <a:t>JupyterHub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Accessing </a:t>
            </a: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Grafik 8" descr="Ein Bild, das Grafiken, Kreis, Grafikdesign, Astronomie enthält.&#10;&#10;Automatisch generierte Beschreibung">
            <a:extLst>
              <a:ext uri="{FF2B5EF4-FFF2-40B4-BE49-F238E27FC236}">
                <a16:creationId xmlns:a16="http://schemas.microsoft.com/office/drawing/2014/main" id="{8E2AC550-EB61-6C0B-E722-D19AC0620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908720"/>
            <a:ext cx="1655788" cy="7290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FD3CABE-8171-6C61-9E05-4047C52E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55" y="1000060"/>
            <a:ext cx="6758689" cy="3641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F9DBB71-61B3-615A-F5C6-237AC44113B3}"/>
              </a:ext>
            </a:extLst>
          </p:cNvPr>
          <p:cNvSpPr txBox="1"/>
          <p:nvPr/>
        </p:nvSpPr>
        <p:spPr>
          <a:xfrm>
            <a:off x="3557179" y="4725144"/>
            <a:ext cx="5077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4"/>
              </a:rPr>
              <a:t>https://academylab.ika.rwth-aachen.de/</a:t>
            </a:r>
            <a:endParaRPr lang="en-US" sz="2000" b="1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2CA603E-9F76-ABD1-3B99-484DD39D653F}"/>
              </a:ext>
            </a:extLst>
          </p:cNvPr>
          <p:cNvGrpSpPr/>
          <p:nvPr/>
        </p:nvGrpSpPr>
        <p:grpSpPr>
          <a:xfrm>
            <a:off x="551384" y="2701952"/>
            <a:ext cx="1540535" cy="1669539"/>
            <a:chOff x="713881" y="2929592"/>
            <a:chExt cx="1540535" cy="1669539"/>
          </a:xfrm>
        </p:grpSpPr>
        <p:pic>
          <p:nvPicPr>
            <p:cNvPr id="11" name="Grafik 10" descr="E-Mail mit einfarbiger Füllung">
              <a:extLst>
                <a:ext uri="{FF2B5EF4-FFF2-40B4-BE49-F238E27FC236}">
                  <a16:creationId xmlns:a16="http://schemas.microsoft.com/office/drawing/2014/main" id="{2297C6B1-2809-A3E4-A25F-697388B8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6432" y="2929592"/>
              <a:ext cx="715432" cy="71543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18D3EFA-EE90-7238-EAE6-127A8ABF8F16}"/>
                </a:ext>
              </a:extLst>
            </p:cNvPr>
            <p:cNvSpPr txBox="1"/>
            <p:nvPr/>
          </p:nvSpPr>
          <p:spPr>
            <a:xfrm>
              <a:off x="713881" y="3645024"/>
              <a:ext cx="15405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Credentials were distributed via learning space  in advance</a:t>
              </a:r>
            </a:p>
          </p:txBody>
        </p:sp>
      </p:grpSp>
      <p:sp>
        <p:nvSpPr>
          <p:cNvPr id="3" name="Rechteck: obere Ecken abgerundet 2">
            <a:extLst>
              <a:ext uri="{FF2B5EF4-FFF2-40B4-BE49-F238E27FC236}">
                <a16:creationId xmlns:a16="http://schemas.microsoft.com/office/drawing/2014/main" id="{D2AE6B19-A299-9ECE-96E4-2BA1A2377A06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JupyterHub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02_jupyterhub</a:t>
            </a:r>
          </a:p>
        </p:txBody>
      </p:sp>
    </p:spTree>
    <p:extLst>
      <p:ext uri="{BB962C8B-B14F-4D97-AF65-F5344CB8AC3E}">
        <p14:creationId xmlns:p14="http://schemas.microsoft.com/office/powerpoint/2010/main" val="26261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</a:t>
            </a:r>
            <a:r>
              <a:rPr lang="en-US" dirty="0" err="1">
                <a:solidFill>
                  <a:schemeClr val="bg2"/>
                </a:solidFill>
              </a:rPr>
              <a:t>JupyterHub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Exercise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Grafik 8" descr="Ein Bild, das Grafiken, Kreis, Grafikdesign, Astronomie enthält.&#10;&#10;Automatisch generierte Beschreibung">
            <a:extLst>
              <a:ext uri="{FF2B5EF4-FFF2-40B4-BE49-F238E27FC236}">
                <a16:creationId xmlns:a16="http://schemas.microsoft.com/office/drawing/2014/main" id="{8E2AC550-EB61-6C0B-E722-D19AC0620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81" y="1852631"/>
            <a:ext cx="3118038" cy="1372801"/>
          </a:xfrm>
          <a:prstGeom prst="rect">
            <a:avLst/>
          </a:prstGeom>
        </p:spPr>
      </p:pic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604523D2-B6EA-76D0-4FF3-ABD046F6BAAA}"/>
              </a:ext>
            </a:extLst>
          </p:cNvPr>
          <p:cNvSpPr/>
          <p:nvPr/>
        </p:nvSpPr>
        <p:spPr>
          <a:xfrm>
            <a:off x="3863751" y="3429000"/>
            <a:ext cx="4464496" cy="3429000"/>
          </a:xfrm>
          <a:prstGeom prst="round2SameRect">
            <a:avLst/>
          </a:prstGeom>
          <a:solidFill>
            <a:srgbClr val="E66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E X E R C I S E | 15min</a:t>
            </a:r>
          </a:p>
          <a:p>
            <a:pPr algn="ctr"/>
            <a:endParaRPr lang="en-US" sz="2000" b="1" dirty="0"/>
          </a:p>
          <a:p>
            <a:pPr algn="ctr"/>
            <a:r>
              <a:rPr lang="en-US" sz="1600" b="1" dirty="0">
                <a:hlinkClick r:id="rId3"/>
              </a:rPr>
              <a:t>https://academylab.ika.rwth-aachen.de/</a:t>
            </a:r>
            <a:endParaRPr lang="en-US" sz="1600" b="1" dirty="0"/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01_Getting-Started.ipynb</a:t>
            </a:r>
            <a:r>
              <a:rPr lang="en-US" b="1" dirty="0"/>
              <a:t>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5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2348880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105644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What is VS Code?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7718D2-1D37-8D61-4571-03108D6C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31" y="980728"/>
            <a:ext cx="6417713" cy="4968552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3B0FBB9-5523-FA01-04F9-9E44D51A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4969112" cy="496855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1" dirty="0"/>
              <a:t>General purpose IDE</a:t>
            </a:r>
            <a:r>
              <a:rPr lang="en-US" dirty="0"/>
              <a:t>, not focused</a:t>
            </a:r>
            <a:br>
              <a:rPr lang="en-US" dirty="0"/>
            </a:br>
            <a:r>
              <a:rPr lang="en-US" dirty="0"/>
              <a:t>on one particular programming </a:t>
            </a:r>
            <a:br>
              <a:rPr lang="en-US" dirty="0"/>
            </a:br>
            <a:r>
              <a:rPr lang="en-US" dirty="0"/>
              <a:t>language</a:t>
            </a:r>
          </a:p>
          <a:p>
            <a:pPr>
              <a:spcAft>
                <a:spcPts val="0"/>
              </a:spcAft>
            </a:pPr>
            <a:r>
              <a:rPr lang="en-US" b="1" dirty="0"/>
              <a:t>Cross-platform, free, open source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b="1" dirty="0"/>
              <a:t>Built-in generalized IDE features</a:t>
            </a:r>
          </a:p>
          <a:p>
            <a:pPr lvl="1">
              <a:spcAft>
                <a:spcPts val="0"/>
              </a:spcAft>
            </a:pPr>
            <a:r>
              <a:rPr lang="en-US" dirty="0"/>
              <a:t>Syntax highlighting</a:t>
            </a:r>
          </a:p>
          <a:p>
            <a:pPr lvl="1">
              <a:spcAft>
                <a:spcPts val="0"/>
              </a:spcAft>
            </a:pPr>
            <a:r>
              <a:rPr lang="en-US" dirty="0"/>
              <a:t>Intelligent autocompletion</a:t>
            </a:r>
          </a:p>
          <a:p>
            <a:pPr lvl="1">
              <a:spcAft>
                <a:spcPts val="0"/>
              </a:spcAft>
            </a:pPr>
            <a:r>
              <a:rPr lang="en-US" dirty="0"/>
              <a:t>Terminal and logging</a:t>
            </a:r>
          </a:p>
          <a:p>
            <a:pPr lvl="1">
              <a:spcAft>
                <a:spcPts val="0"/>
              </a:spcAft>
            </a:pPr>
            <a:r>
              <a:rPr lang="en-US" dirty="0"/>
              <a:t>Git version control</a:t>
            </a:r>
          </a:p>
          <a:p>
            <a:pPr lvl="1">
              <a:spcAft>
                <a:spcPts val="0"/>
              </a:spcAft>
            </a:pPr>
            <a:r>
              <a:rPr lang="en-US" dirty="0"/>
              <a:t>Running and debugging</a:t>
            </a:r>
          </a:p>
          <a:p>
            <a:pPr>
              <a:spcAft>
                <a:spcPts val="0"/>
              </a:spcAft>
            </a:pPr>
            <a:r>
              <a:rPr lang="en-US" dirty="0"/>
              <a:t>Highly </a:t>
            </a:r>
            <a:r>
              <a:rPr lang="en-US" b="1" dirty="0"/>
              <a:t>customizable</a:t>
            </a:r>
            <a:r>
              <a:rPr lang="en-US" dirty="0"/>
              <a:t> through </a:t>
            </a:r>
            <a:r>
              <a:rPr lang="en-US" b="1" dirty="0"/>
              <a:t>extensions</a:t>
            </a:r>
          </a:p>
          <a:p>
            <a:pPr lvl="1">
              <a:spcAft>
                <a:spcPts val="0"/>
              </a:spcAft>
            </a:pPr>
            <a:r>
              <a:rPr lang="en-US" dirty="0"/>
              <a:t>Programming languages</a:t>
            </a:r>
          </a:p>
          <a:p>
            <a:pPr lvl="1">
              <a:spcAft>
                <a:spcPts val="0"/>
              </a:spcAft>
            </a:pPr>
            <a:r>
              <a:rPr lang="en-US" dirty="0"/>
              <a:t>Productivity tools</a:t>
            </a:r>
          </a:p>
          <a:p>
            <a:pPr lvl="1">
              <a:spcAft>
                <a:spcPts val="0"/>
              </a:spcAft>
            </a:pPr>
            <a:r>
              <a:rPr lang="en-US" dirty="0"/>
              <a:t>Themes</a:t>
            </a:r>
          </a:p>
          <a:p>
            <a:pPr>
              <a:spcAft>
                <a:spcPts val="0"/>
              </a:spcAft>
            </a:pPr>
            <a:r>
              <a:rPr lang="en-US" dirty="0"/>
              <a:t>First released in 2015, has quickly risen to the </a:t>
            </a:r>
            <a:r>
              <a:rPr lang="en-US" b="1" dirty="0"/>
              <a:t>most popular IDE in the world</a:t>
            </a:r>
            <a:r>
              <a:rPr lang="en-US" dirty="0"/>
              <a:t>, used by 74% of all developers</a:t>
            </a:r>
            <a:r>
              <a:rPr lang="en-US" sz="2200" baseline="30000" dirty="0"/>
              <a:t>1</a:t>
            </a: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7DC45-18C7-F125-F374-2DB23677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12" y="980728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E26E4D4-CE16-124D-71B7-820125AFBBAA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  </a:t>
            </a:r>
            <a:r>
              <a:rPr lang="en-US" sz="800" dirty="0">
                <a:hlinkClick r:id="rId4"/>
              </a:rPr>
              <a:t>Source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79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Why VS Code for this course?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0DC04DF-3E68-6AD2-A49B-CE06855E6802}"/>
              </a:ext>
            </a:extLst>
          </p:cNvPr>
          <p:cNvGrpSpPr/>
          <p:nvPr/>
        </p:nvGrpSpPr>
        <p:grpSpPr>
          <a:xfrm>
            <a:off x="1027456" y="1424023"/>
            <a:ext cx="3340352" cy="4009955"/>
            <a:chOff x="1027456" y="1395871"/>
            <a:chExt cx="3340352" cy="400995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2AB5663-AA6B-DB9E-17CE-CFEC4CCB2135}"/>
                </a:ext>
              </a:extLst>
            </p:cNvPr>
            <p:cNvSpPr txBox="1"/>
            <p:nvPr/>
          </p:nvSpPr>
          <p:spPr>
            <a:xfrm>
              <a:off x="2383227" y="3200793"/>
              <a:ext cx="1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Flexibility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CD7D325-EDFE-157A-5D14-82BBFC0438EC}"/>
                </a:ext>
              </a:extLst>
            </p:cNvPr>
            <p:cNvSpPr txBox="1"/>
            <p:nvPr/>
          </p:nvSpPr>
          <p:spPr>
            <a:xfrm>
              <a:off x="2383228" y="1746782"/>
              <a:ext cx="1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Popularity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5F759A3-F7FC-93E1-C52B-CBF6F24A48E4}"/>
                </a:ext>
              </a:extLst>
            </p:cNvPr>
            <p:cNvSpPr txBox="1"/>
            <p:nvPr/>
          </p:nvSpPr>
          <p:spPr>
            <a:xfrm>
              <a:off x="2383228" y="4500916"/>
              <a:ext cx="1984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Remote </a:t>
              </a:r>
              <a:br>
                <a:rPr lang="en-US" sz="2000" b="1" dirty="0"/>
              </a:br>
              <a:r>
                <a:rPr lang="en-US" sz="2000" b="1" dirty="0"/>
                <a:t>Development</a:t>
              </a:r>
            </a:p>
          </p:txBody>
        </p:sp>
        <p:pic>
          <p:nvPicPr>
            <p:cNvPr id="14" name="Grafik 13" descr="Fernsteuerung mit einfarbiger Füllung">
              <a:extLst>
                <a:ext uri="{FF2B5EF4-FFF2-40B4-BE49-F238E27FC236}">
                  <a16:creationId xmlns:a16="http://schemas.microsoft.com/office/drawing/2014/main" id="{07990057-2870-1EDC-13BB-8455AF3F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456" y="4303893"/>
              <a:ext cx="1101933" cy="1101933"/>
            </a:xfrm>
            <a:prstGeom prst="rect">
              <a:avLst/>
            </a:prstGeom>
          </p:spPr>
        </p:pic>
        <p:pic>
          <p:nvPicPr>
            <p:cNvPr id="16" name="Grafik 15" descr="Sterne mit einfarbiger Füllung">
              <a:extLst>
                <a:ext uri="{FF2B5EF4-FFF2-40B4-BE49-F238E27FC236}">
                  <a16:creationId xmlns:a16="http://schemas.microsoft.com/office/drawing/2014/main" id="{BA610AC1-BAA8-2761-DBE2-337D4CD0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456" y="1395871"/>
              <a:ext cx="1101933" cy="1101933"/>
            </a:xfrm>
            <a:prstGeom prst="rect">
              <a:avLst/>
            </a:prstGeom>
          </p:spPr>
        </p:pic>
        <p:pic>
          <p:nvPicPr>
            <p:cNvPr id="18" name="Grafik 17" descr="Turner: Ringe mit einfarbiger Füllung">
              <a:extLst>
                <a:ext uri="{FF2B5EF4-FFF2-40B4-BE49-F238E27FC236}">
                  <a16:creationId xmlns:a16="http://schemas.microsoft.com/office/drawing/2014/main" id="{5C4E2E30-93F4-B76D-3C54-BBA8D2C0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456" y="2849882"/>
              <a:ext cx="1101933" cy="1101933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698E04DC-0B79-8D7B-2CAA-50326328CEB3}"/>
              </a:ext>
            </a:extLst>
          </p:cNvPr>
          <p:cNvSpPr txBox="1"/>
          <p:nvPr/>
        </p:nvSpPr>
        <p:spPr>
          <a:xfrm>
            <a:off x="5231904" y="2613392"/>
            <a:ext cx="59896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Does that mean that you have to continue using VS Code?</a:t>
            </a:r>
          </a:p>
          <a:p>
            <a:endParaRPr lang="en-US" sz="2000" dirty="0"/>
          </a:p>
          <a:p>
            <a:r>
              <a:rPr lang="en-US" sz="2000" dirty="0"/>
              <a:t>Most definitely no! The concepts taught will also transfer to other IDEs. Remember, it’s just a tool!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18C7823-AC52-C13A-0C32-49FE4E3A1C94}"/>
              </a:ext>
            </a:extLst>
          </p:cNvPr>
          <p:cNvCxnSpPr>
            <a:cxnSpLocks/>
          </p:cNvCxnSpPr>
          <p:nvPr/>
        </p:nvCxnSpPr>
        <p:spPr>
          <a:xfrm>
            <a:off x="4655840" y="1424023"/>
            <a:ext cx="0" cy="40099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Environment Consistency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3B0FBB9-5523-FA01-04F9-9E44D51A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488" cy="32403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Programming is complex, involving many different tools with many different versions</a:t>
            </a:r>
          </a:p>
          <a:p>
            <a:pPr>
              <a:spcAft>
                <a:spcPts val="600"/>
              </a:spcAft>
            </a:pPr>
            <a:r>
              <a:rPr lang="en-US" dirty="0"/>
              <a:t>Having a </a:t>
            </a:r>
            <a:r>
              <a:rPr lang="en-US" b="1" dirty="0"/>
              <a:t>consistent development environment </a:t>
            </a:r>
            <a:r>
              <a:rPr lang="en-US" dirty="0"/>
              <a:t>is key to ensure </a:t>
            </a:r>
            <a:r>
              <a:rPr lang="en-US" b="1" dirty="0"/>
              <a:t>reproducibility</a:t>
            </a:r>
          </a:p>
          <a:p>
            <a:pPr>
              <a:spcAft>
                <a:spcPts val="600"/>
              </a:spcAft>
            </a:pPr>
            <a:r>
              <a:rPr lang="en-US" dirty="0"/>
              <a:t>Reproducibility should hold </a:t>
            </a:r>
            <a:r>
              <a:rPr lang="en-US" b="1" dirty="0"/>
              <a:t>across machines </a:t>
            </a:r>
            <a:r>
              <a:rPr lang="en-US" dirty="0"/>
              <a:t>and </a:t>
            </a:r>
            <a:r>
              <a:rPr lang="en-US" b="1" dirty="0"/>
              <a:t>across developers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i="1" dirty="0"/>
              <a:t>How can we ensure that all code developed by you in this course will always behave exactly the same, although all of you will be working on your own computers?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r>
              <a:rPr lang="en-US" i="1" dirty="0"/>
              <a:t>At the same time, how can we simplify setting up the development environment as much as possible to prevent too much installation headache?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FCC8345-F715-CFAF-BA90-E616E6EDA147}"/>
              </a:ext>
            </a:extLst>
          </p:cNvPr>
          <p:cNvGrpSpPr/>
          <p:nvPr/>
        </p:nvGrpSpPr>
        <p:grpSpPr>
          <a:xfrm>
            <a:off x="1293839" y="4519304"/>
            <a:ext cx="6314329" cy="1490684"/>
            <a:chOff x="3247323" y="4519304"/>
            <a:chExt cx="6314329" cy="149068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ACB7C0A-BA55-125E-5887-344592A60B11}"/>
                </a:ext>
              </a:extLst>
            </p:cNvPr>
            <p:cNvGrpSpPr/>
            <p:nvPr/>
          </p:nvGrpSpPr>
          <p:grpSpPr>
            <a:xfrm>
              <a:off x="6738071" y="4519304"/>
              <a:ext cx="2823581" cy="1490684"/>
              <a:chOff x="6738071" y="4519304"/>
              <a:chExt cx="2823581" cy="1490684"/>
            </a:xfrm>
          </p:grpSpPr>
          <p:pic>
            <p:nvPicPr>
              <p:cNvPr id="10" name="Grafik 9" descr="Fernsteuerung mit einfarbiger Füllung">
                <a:extLst>
                  <a:ext uri="{FF2B5EF4-FFF2-40B4-BE49-F238E27FC236}">
                    <a16:creationId xmlns:a16="http://schemas.microsoft.com/office/drawing/2014/main" id="{A4EEBC1D-6C8E-9F5F-B7B8-D805BAE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98895" y="4519304"/>
                <a:ext cx="1101933" cy="1101933"/>
              </a:xfrm>
              <a:prstGeom prst="rect">
                <a:avLst/>
              </a:prstGeom>
            </p:spPr>
          </p:pic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270D118-B733-3CA0-90EA-AE528E668FBC}"/>
                  </a:ext>
                </a:extLst>
              </p:cNvPr>
              <p:cNvSpPr txBox="1"/>
              <p:nvPr/>
            </p:nvSpPr>
            <p:spPr>
              <a:xfrm>
                <a:off x="6738071" y="5609878"/>
                <a:ext cx="28235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Remote Development</a:t>
                </a: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71ECBAA-9874-A188-3DFC-BA168F842B0C}"/>
                </a:ext>
              </a:extLst>
            </p:cNvPr>
            <p:cNvGrpSpPr/>
            <p:nvPr/>
          </p:nvGrpSpPr>
          <p:grpSpPr>
            <a:xfrm>
              <a:off x="3247323" y="4519304"/>
              <a:ext cx="2272613" cy="1490684"/>
              <a:chOff x="1769527" y="4519304"/>
              <a:chExt cx="2272613" cy="1490684"/>
            </a:xfrm>
          </p:grpSpPr>
          <p:pic>
            <p:nvPicPr>
              <p:cNvPr id="5" name="Grafik 4" descr="Schachtel mit einfarbiger Füllung">
                <a:extLst>
                  <a:ext uri="{FF2B5EF4-FFF2-40B4-BE49-F238E27FC236}">
                    <a16:creationId xmlns:a16="http://schemas.microsoft.com/office/drawing/2014/main" id="{F36AB5D3-0C0A-A7B3-F0EE-121C3812A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54867" y="4519304"/>
                <a:ext cx="1101933" cy="1101933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07ECAE1-B1F5-A35F-3F0A-ABD8531EADAE}"/>
                  </a:ext>
                </a:extLst>
              </p:cNvPr>
              <p:cNvSpPr txBox="1"/>
              <p:nvPr/>
            </p:nvSpPr>
            <p:spPr>
              <a:xfrm>
                <a:off x="1769527" y="5609878"/>
                <a:ext cx="22726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Containerization</a:t>
                </a:r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327E7B4-0CAA-2212-F0A8-FEAF81D46FA5}"/>
              </a:ext>
            </a:extLst>
          </p:cNvPr>
          <p:cNvGrpSpPr/>
          <p:nvPr/>
        </p:nvGrpSpPr>
        <p:grpSpPr>
          <a:xfrm>
            <a:off x="8256240" y="4910703"/>
            <a:ext cx="3300057" cy="707886"/>
            <a:chOff x="8256240" y="4910703"/>
            <a:chExt cx="3300057" cy="70788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560AE39-E422-EDE4-59AA-0834A664C0E6}"/>
                </a:ext>
              </a:extLst>
            </p:cNvPr>
            <p:cNvSpPr txBox="1"/>
            <p:nvPr/>
          </p:nvSpPr>
          <p:spPr>
            <a:xfrm>
              <a:off x="8904312" y="4910703"/>
              <a:ext cx="26519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Both concepts are independent of C++</a:t>
              </a:r>
              <a:endParaRPr lang="en-US" sz="2000" i="1" dirty="0"/>
            </a:p>
          </p:txBody>
        </p:sp>
        <p:pic>
          <p:nvPicPr>
            <p:cNvPr id="6" name="Grafik 5" descr="Ausrufezeichen mit einfarbiger Füllung">
              <a:extLst>
                <a:ext uri="{FF2B5EF4-FFF2-40B4-BE49-F238E27FC236}">
                  <a16:creationId xmlns:a16="http://schemas.microsoft.com/office/drawing/2014/main" id="{7205BFCE-43CB-CEC6-5EE6-15BFD5DA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56240" y="4940610"/>
              <a:ext cx="648072" cy="648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2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Containerization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E4DAEE-4CAE-7848-4862-D4B9D26F2F27}"/>
              </a:ext>
            </a:extLst>
          </p:cNvPr>
          <p:cNvSpPr txBox="1"/>
          <p:nvPr/>
        </p:nvSpPr>
        <p:spPr>
          <a:xfrm>
            <a:off x="335756" y="5352672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3"/>
              </a:rPr>
              <a:t>Source</a:t>
            </a:r>
            <a:endParaRPr lang="en-US" sz="8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C8D34CD-0EF6-E020-0825-00E48C01FC89}"/>
              </a:ext>
            </a:extLst>
          </p:cNvPr>
          <p:cNvSpPr txBox="1"/>
          <p:nvPr/>
        </p:nvSpPr>
        <p:spPr>
          <a:xfrm>
            <a:off x="5375920" y="1954238"/>
            <a:ext cx="6480324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“A </a:t>
            </a:r>
            <a:r>
              <a:rPr lang="en-US" b="1" i="1" dirty="0"/>
              <a:t>container</a:t>
            </a:r>
            <a:r>
              <a:rPr lang="en-US" i="1" dirty="0"/>
              <a:t> is a standard unit of software that </a:t>
            </a:r>
            <a:r>
              <a:rPr lang="en-US" b="1" i="1" dirty="0"/>
              <a:t>packages up code and all its dependencies</a:t>
            </a:r>
            <a:r>
              <a:rPr lang="en-US" i="1" dirty="0"/>
              <a:t> so the application runs quickly and reliably </a:t>
            </a:r>
            <a:r>
              <a:rPr lang="en-US" b="1" i="1" dirty="0"/>
              <a:t>from one computing environment to another.</a:t>
            </a:r>
            <a:r>
              <a:rPr lang="en-US" i="1" dirty="0"/>
              <a:t> A […] </a:t>
            </a:r>
            <a:r>
              <a:rPr lang="en-US" b="1" i="1" dirty="0"/>
              <a:t>container image </a:t>
            </a:r>
            <a:r>
              <a:rPr lang="en-US" i="1" dirty="0"/>
              <a:t>is a lightweight, standalone, executable package of software that </a:t>
            </a:r>
            <a:r>
              <a:rPr lang="en-US" b="1" i="1" dirty="0"/>
              <a:t>includes everything needed to run an application</a:t>
            </a:r>
            <a:r>
              <a:rPr lang="en-US" i="1" dirty="0"/>
              <a:t>: code, runtime, system tools, system libraries and settings</a:t>
            </a:r>
            <a:r>
              <a:rPr lang="en-US" sz="1800" i="1" dirty="0"/>
              <a:t>.” </a:t>
            </a:r>
            <a:r>
              <a:rPr lang="en-US" sz="1800" i="1" baseline="30000" dirty="0"/>
              <a:t>1</a:t>
            </a:r>
            <a:endParaRPr lang="en-US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8FD939-86EA-CE1C-2067-BEC8B27499B8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  </a:t>
            </a:r>
            <a:r>
              <a:rPr lang="en-US" sz="800" dirty="0">
                <a:hlinkClick r:id="rId3"/>
              </a:rPr>
              <a:t>Source</a:t>
            </a:r>
            <a:endParaRPr lang="en-US" sz="8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2C44D8B-5D9C-7006-ADEA-B41F5F35F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" y="1505329"/>
            <a:ext cx="4568720" cy="3847343"/>
          </a:xfrm>
          <a:prstGeom prst="rect">
            <a:avLst/>
          </a:prstGeom>
        </p:spPr>
      </p:pic>
      <p:pic>
        <p:nvPicPr>
          <p:cNvPr id="21" name="Grafik 20" descr="Schachtel mit einfarbiger Füllung">
            <a:extLst>
              <a:ext uri="{FF2B5EF4-FFF2-40B4-BE49-F238E27FC236}">
                <a16:creationId xmlns:a16="http://schemas.microsoft.com/office/drawing/2014/main" id="{EF114EAC-9923-579D-4EED-2F8AA5957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3597" y="4653136"/>
            <a:ext cx="822647" cy="8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5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Containers vs Virtual Machines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AE903-4486-5BFE-D3DF-CA2E60C7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51" y="1505329"/>
            <a:ext cx="4568720" cy="38473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D3F666-0E8F-474A-9D83-456AA685C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99" y="1505329"/>
            <a:ext cx="4416150" cy="384734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76880C6-0626-40FB-FC09-6783E330CB91}"/>
              </a:ext>
            </a:extLst>
          </p:cNvPr>
          <p:cNvSpPr txBox="1"/>
          <p:nvPr/>
        </p:nvSpPr>
        <p:spPr>
          <a:xfrm>
            <a:off x="5380127" y="5352672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5"/>
              </a:rPr>
              <a:t>Source</a:t>
            </a:r>
            <a:endParaRPr lang="en-US" sz="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2262B72-5912-E66E-2949-188E66D0745B}"/>
              </a:ext>
            </a:extLst>
          </p:cNvPr>
          <p:cNvSpPr txBox="1"/>
          <p:nvPr/>
        </p:nvSpPr>
        <p:spPr>
          <a:xfrm>
            <a:off x="10661305" y="5352672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5"/>
              </a:rPr>
              <a:t>Source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9619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ocker Architecture">
            <a:extLst>
              <a:ext uri="{FF2B5EF4-FFF2-40B4-BE49-F238E27FC236}">
                <a16:creationId xmlns:a16="http://schemas.microsoft.com/office/drawing/2014/main" id="{706959BC-E8A2-2032-0092-75503B81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570423"/>
            <a:ext cx="6624736" cy="34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Containers with Docker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3B0FBB9-5523-FA01-04F9-9E44D51A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488" cy="15841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For many, containerization is synonymous with using Docker</a:t>
            </a:r>
          </a:p>
          <a:p>
            <a:pPr>
              <a:spcAft>
                <a:spcPts val="600"/>
              </a:spcAft>
            </a:pPr>
            <a:r>
              <a:rPr lang="en-US" dirty="0"/>
              <a:t>Other container runtimes exist, e.g., </a:t>
            </a:r>
            <a:r>
              <a:rPr lang="en-US" dirty="0" err="1"/>
              <a:t>Podman</a:t>
            </a:r>
            <a:r>
              <a:rPr lang="en-US" dirty="0"/>
              <a:t> or CRI-O</a:t>
            </a:r>
          </a:p>
          <a:p>
            <a:pPr>
              <a:spcAft>
                <a:spcPts val="600"/>
              </a:spcAft>
            </a:pPr>
            <a:r>
              <a:rPr lang="en-US" i="1" dirty="0"/>
              <a:t>(optional) </a:t>
            </a:r>
            <a:r>
              <a:rPr lang="en-US" dirty="0">
                <a:hlinkClick r:id="rId4"/>
              </a:rPr>
              <a:t>Getting Started with Docker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203DB5-9ED6-08C5-AD60-BFE9CA34B8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336" y="980728"/>
            <a:ext cx="2734952" cy="62221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7622D27-7B8B-0A12-FF67-F63D13F80408}"/>
              </a:ext>
            </a:extLst>
          </p:cNvPr>
          <p:cNvSpPr txBox="1"/>
          <p:nvPr/>
        </p:nvSpPr>
        <p:spPr>
          <a:xfrm>
            <a:off x="8823340" y="4262466"/>
            <a:ext cx="359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hlinkClick r:id="rId7"/>
              </a:rPr>
              <a:t>Source</a:t>
            </a:r>
            <a:endParaRPr lang="en-US" sz="800" dirty="0"/>
          </a:p>
        </p:txBody>
      </p:sp>
      <p:sp>
        <p:nvSpPr>
          <p:cNvPr id="10" name="Rechteck: obere Ecken abgerundet 9">
            <a:extLst>
              <a:ext uri="{FF2B5EF4-FFF2-40B4-BE49-F238E27FC236}">
                <a16:creationId xmlns:a16="http://schemas.microsoft.com/office/drawing/2014/main" id="{119E050A-6A79-32E9-5686-DCECF923C70D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Docker Basics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03_docker-basics</a:t>
            </a:r>
          </a:p>
        </p:txBody>
      </p:sp>
    </p:spTree>
    <p:extLst>
      <p:ext uri="{BB962C8B-B14F-4D97-AF65-F5344CB8AC3E}">
        <p14:creationId xmlns:p14="http://schemas.microsoft.com/office/powerpoint/2010/main" val="120632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DF3EA6-7122-EE64-C38A-824034D80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Course Summary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79022-7717-9D19-208E-AE771C80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A9529D6-D99C-35CF-C02A-36ABB663312A}"/>
              </a:ext>
            </a:extLst>
          </p:cNvPr>
          <p:cNvGrpSpPr/>
          <p:nvPr/>
        </p:nvGrpSpPr>
        <p:grpSpPr>
          <a:xfrm>
            <a:off x="335756" y="992922"/>
            <a:ext cx="11520488" cy="707886"/>
            <a:chOff x="335756" y="992922"/>
            <a:chExt cx="11520488" cy="70788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E1BDB36-5D0E-A6DA-B6CC-FBA3A7FE26D2}"/>
                </a:ext>
              </a:extLst>
            </p:cNvPr>
            <p:cNvSpPr txBox="1"/>
            <p:nvPr/>
          </p:nvSpPr>
          <p:spPr>
            <a:xfrm>
              <a:off x="2855640" y="992922"/>
              <a:ext cx="900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sz="2000" b="1" dirty="0"/>
                <a:t>Frame transition from abstract model-based programming of complex ADAS software features to embedded C++ based implementation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39DAE48-F437-7330-002F-631AF3F6B3BB}"/>
                </a:ext>
              </a:extLst>
            </p:cNvPr>
            <p:cNvSpPr txBox="1"/>
            <p:nvPr/>
          </p:nvSpPr>
          <p:spPr>
            <a:xfrm>
              <a:off x="1127448" y="992922"/>
              <a:ext cx="1368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/>
                <a:t>Goal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82848F8C-425D-3051-FE7E-209A03BE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756" y="992922"/>
              <a:ext cx="647676" cy="647676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628C47B-EB60-5767-DC93-FC3C31232B22}"/>
              </a:ext>
            </a:extLst>
          </p:cNvPr>
          <p:cNvGrpSpPr/>
          <p:nvPr/>
        </p:nvGrpSpPr>
        <p:grpSpPr>
          <a:xfrm>
            <a:off x="335756" y="2022712"/>
            <a:ext cx="11520488" cy="707886"/>
            <a:chOff x="335756" y="2110401"/>
            <a:chExt cx="11520488" cy="70788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8EE6DFD-63F4-3F13-0045-185BE8252A37}"/>
                </a:ext>
              </a:extLst>
            </p:cNvPr>
            <p:cNvSpPr txBox="1"/>
            <p:nvPr/>
          </p:nvSpPr>
          <p:spPr>
            <a:xfrm>
              <a:off x="1127448" y="2110401"/>
              <a:ext cx="1368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/>
                <a:t>Audience</a:t>
              </a:r>
            </a:p>
          </p:txBody>
        </p:sp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4EA370BC-BD4B-D5F3-7B50-2C420763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756" y="2110401"/>
              <a:ext cx="647676" cy="647676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6FF1EBF-3A77-07F9-554F-96EFA20FDB4E}"/>
                </a:ext>
              </a:extLst>
            </p:cNvPr>
            <p:cNvSpPr txBox="1"/>
            <p:nvPr/>
          </p:nvSpPr>
          <p:spPr>
            <a:xfrm>
              <a:off x="2855640" y="2110401"/>
              <a:ext cx="9000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Background in model-based programming (e.g., MATLAB Simulink)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Basic C++ knowledge expected (Udemy online course to be recapped)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EEB2C7C-45A3-31E7-9F8C-78F0B6A7DD14}"/>
              </a:ext>
            </a:extLst>
          </p:cNvPr>
          <p:cNvGrpSpPr/>
          <p:nvPr/>
        </p:nvGrpSpPr>
        <p:grpSpPr>
          <a:xfrm>
            <a:off x="335756" y="3052502"/>
            <a:ext cx="11520488" cy="1015663"/>
            <a:chOff x="335756" y="3227880"/>
            <a:chExt cx="11520488" cy="1015663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69EEEF1-BCA2-1CE7-454D-CB724C0383E6}"/>
                </a:ext>
              </a:extLst>
            </p:cNvPr>
            <p:cNvSpPr txBox="1"/>
            <p:nvPr/>
          </p:nvSpPr>
          <p:spPr>
            <a:xfrm>
              <a:off x="1127448" y="3227880"/>
              <a:ext cx="1368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/>
                <a:t>Structure</a:t>
              </a:r>
            </a:p>
          </p:txBody>
        </p:sp>
        <p:pic>
          <p:nvPicPr>
            <p:cNvPr id="16" name="Grafik 15" descr="Liste mit einfarbiger Füllung">
              <a:extLst>
                <a:ext uri="{FF2B5EF4-FFF2-40B4-BE49-F238E27FC236}">
                  <a16:creationId xmlns:a16="http://schemas.microsoft.com/office/drawing/2014/main" id="{183DFADA-436D-1577-C43F-73B377A1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5756" y="3227880"/>
              <a:ext cx="647676" cy="647676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431E2E-68DF-3C46-0CC0-477795532FA3}"/>
                </a:ext>
              </a:extLst>
            </p:cNvPr>
            <p:cNvSpPr txBox="1"/>
            <p:nvPr/>
          </p:nvSpPr>
          <p:spPr>
            <a:xfrm>
              <a:off x="2855640" y="3227880"/>
              <a:ext cx="90006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10 workshop days à 4 hours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Starting with 2 workshops with local presence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7 top-level course sections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5728EB-5F13-42D7-4C79-25009B22DE98}"/>
              </a:ext>
            </a:extLst>
          </p:cNvPr>
          <p:cNvGrpSpPr/>
          <p:nvPr/>
        </p:nvGrpSpPr>
        <p:grpSpPr>
          <a:xfrm>
            <a:off x="335756" y="4390072"/>
            <a:ext cx="11520488" cy="1631216"/>
            <a:chOff x="335756" y="4653136"/>
            <a:chExt cx="11520488" cy="1631216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CCF9D39-BB42-2289-FA20-11059AA279F0}"/>
                </a:ext>
              </a:extLst>
            </p:cNvPr>
            <p:cNvSpPr txBox="1"/>
            <p:nvPr/>
          </p:nvSpPr>
          <p:spPr>
            <a:xfrm>
              <a:off x="1127448" y="4653136"/>
              <a:ext cx="1368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/>
                <a:t>Concept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C5A9E3E-5D64-F9DC-806B-D82CA3B9FFD6}"/>
                </a:ext>
              </a:extLst>
            </p:cNvPr>
            <p:cNvSpPr txBox="1"/>
            <p:nvPr/>
          </p:nvSpPr>
          <p:spPr>
            <a:xfrm>
              <a:off x="2855640" y="4653136"/>
              <a:ext cx="90006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Lectures combined with practical exercises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Live demonstrations and short exercise sessions integrated into workshops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“Homework” exercises for gaining implementation expertise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Learning by gradually building a sample application</a:t>
              </a:r>
            </a:p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/>
                <a:t>First iteration: flexible, not all workshops finalized yet, feedback wanted</a:t>
              </a:r>
            </a:p>
          </p:txBody>
        </p:sp>
        <p:pic>
          <p:nvPicPr>
            <p:cNvPr id="25" name="Grafik 24" descr="Klassenzimmer mit einfarbiger Füllung">
              <a:extLst>
                <a:ext uri="{FF2B5EF4-FFF2-40B4-BE49-F238E27FC236}">
                  <a16:creationId xmlns:a16="http://schemas.microsoft.com/office/drawing/2014/main" id="{C2B70C70-7E5C-C4E8-71ED-2F91880F1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5756" y="4653136"/>
              <a:ext cx="647676" cy="647676"/>
            </a:xfrm>
            <a:prstGeom prst="rect">
              <a:avLst/>
            </a:prstGeom>
          </p:spPr>
        </p:pic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831209CC-B7E3-187E-098F-6002F5EECF6D}"/>
              </a:ext>
            </a:extLst>
          </p:cNvPr>
          <p:cNvCxnSpPr/>
          <p:nvPr/>
        </p:nvCxnSpPr>
        <p:spPr>
          <a:xfrm>
            <a:off x="335756" y="1861760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89388DE-259E-E8B2-DC30-34B81B7B44AE}"/>
              </a:ext>
            </a:extLst>
          </p:cNvPr>
          <p:cNvCxnSpPr>
            <a:cxnSpLocks/>
          </p:cNvCxnSpPr>
          <p:nvPr/>
        </p:nvCxnSpPr>
        <p:spPr>
          <a:xfrm>
            <a:off x="335756" y="2891550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5E29EDD-7469-750B-577F-AEB6F251A446}"/>
              </a:ext>
            </a:extLst>
          </p:cNvPr>
          <p:cNvCxnSpPr>
            <a:cxnSpLocks/>
          </p:cNvCxnSpPr>
          <p:nvPr/>
        </p:nvCxnSpPr>
        <p:spPr>
          <a:xfrm>
            <a:off x="335756" y="4229117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6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ntainer Architecture">
            <a:extLst>
              <a:ext uri="{FF2B5EF4-FFF2-40B4-BE49-F238E27FC236}">
                <a16:creationId xmlns:a16="http://schemas.microsoft.com/office/drawing/2014/main" id="{48C0A365-B1C4-0285-3EC7-2B98E82D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016548"/>
            <a:ext cx="7309606" cy="30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Dev Containers in VS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0A79CF3F-7320-8EA4-0B9A-EF46F72DE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488" cy="49685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VS Code Dev Containers </a:t>
            </a:r>
            <a:r>
              <a:rPr lang="en-US" dirty="0"/>
              <a:t>extension offers using a container as a full-featured development environment</a:t>
            </a:r>
          </a:p>
          <a:p>
            <a:pPr>
              <a:spcAft>
                <a:spcPts val="600"/>
              </a:spcAft>
            </a:pPr>
            <a:r>
              <a:rPr lang="en-US" dirty="0"/>
              <a:t>Native VS Code experience coupled with consistent and reproducible container environment</a:t>
            </a:r>
          </a:p>
          <a:p>
            <a:pPr>
              <a:spcAft>
                <a:spcPts val="600"/>
              </a:spcAft>
            </a:pPr>
            <a:r>
              <a:rPr lang="en-US" dirty="0"/>
              <a:t>Solves the classic dilemma of </a:t>
            </a:r>
            <a:r>
              <a:rPr lang="en-US" i="1" dirty="0"/>
              <a:t>“but it runs on my system”</a:t>
            </a:r>
          </a:p>
          <a:p>
            <a:pPr>
              <a:spcAft>
                <a:spcPts val="600"/>
              </a:spcAft>
            </a:pPr>
            <a:r>
              <a:rPr lang="en-US" i="1" dirty="0"/>
              <a:t>(optional) </a:t>
            </a:r>
            <a:r>
              <a:rPr lang="en-US" dirty="0">
                <a:hlinkClick r:id="rId4"/>
              </a:rPr>
              <a:t>Developing inside a Container</a:t>
            </a:r>
            <a:endParaRPr lang="en-US" dirty="0"/>
          </a:p>
        </p:txBody>
      </p:sp>
      <p:sp>
        <p:nvSpPr>
          <p:cNvPr id="12" name="Rechteck: obere Ecken abgerundet 11">
            <a:extLst>
              <a:ext uri="{FF2B5EF4-FFF2-40B4-BE49-F238E27FC236}">
                <a16:creationId xmlns:a16="http://schemas.microsoft.com/office/drawing/2014/main" id="{12B5680E-2E49-460D-2C3A-AD3BE0B77A35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Dev Containers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04_dev-containers</a:t>
            </a:r>
          </a:p>
        </p:txBody>
      </p:sp>
    </p:spTree>
    <p:extLst>
      <p:ext uri="{BB962C8B-B14F-4D97-AF65-F5344CB8AC3E}">
        <p14:creationId xmlns:p14="http://schemas.microsoft.com/office/powerpoint/2010/main" val="41224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Remote Development in Containers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3B0FBB9-5523-FA01-04F9-9E44D51A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4292311"/>
            <a:ext cx="11520488" cy="165696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We are </a:t>
            </a:r>
            <a:r>
              <a:rPr lang="en-US" b="1" dirty="0"/>
              <a:t>developing</a:t>
            </a:r>
            <a:r>
              <a:rPr lang="en-US" dirty="0"/>
              <a:t> </a:t>
            </a:r>
            <a:r>
              <a:rPr lang="en-US" b="1" dirty="0"/>
              <a:t>in containers </a:t>
            </a:r>
            <a:r>
              <a:rPr lang="en-US" dirty="0"/>
              <a:t>within this course</a:t>
            </a:r>
          </a:p>
          <a:p>
            <a:pPr>
              <a:spcAft>
                <a:spcPts val="600"/>
              </a:spcAft>
            </a:pPr>
            <a:r>
              <a:rPr lang="en-US" dirty="0"/>
              <a:t>We are </a:t>
            </a:r>
            <a:r>
              <a:rPr lang="en-US" b="1" dirty="0"/>
              <a:t>developing remotely </a:t>
            </a:r>
            <a:r>
              <a:rPr lang="en-US" dirty="0"/>
              <a:t>within this course, requiring only VS Code on participants’ computers</a:t>
            </a:r>
          </a:p>
          <a:p>
            <a:pPr>
              <a:spcAft>
                <a:spcPts val="600"/>
              </a:spcAft>
            </a:pPr>
            <a:r>
              <a:rPr lang="en-US" dirty="0"/>
              <a:t>We are </a:t>
            </a:r>
            <a:r>
              <a:rPr lang="en-US" b="1" dirty="0"/>
              <a:t>not bothering with Docker directly </a:t>
            </a:r>
            <a:r>
              <a:rPr lang="en-US" dirty="0"/>
              <a:t>(and bypassing security concerns in the process</a:t>
            </a:r>
            <a:r>
              <a:rPr lang="en-US" baseline="30000" dirty="0"/>
              <a:t>1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Instead, we are </a:t>
            </a:r>
            <a:r>
              <a:rPr lang="en-US" b="1" dirty="0"/>
              <a:t>attaching</a:t>
            </a:r>
            <a:r>
              <a:rPr lang="en-US" dirty="0"/>
              <a:t> </a:t>
            </a:r>
            <a:r>
              <a:rPr lang="en-US" b="1" dirty="0"/>
              <a:t>VS Code to a development container running on a remote server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42F696A-7201-F615-EEC7-D682A08520C3}"/>
              </a:ext>
            </a:extLst>
          </p:cNvPr>
          <p:cNvSpPr txBox="1">
            <a:spLocks/>
          </p:cNvSpPr>
          <p:nvPr/>
        </p:nvSpPr>
        <p:spPr>
          <a:xfrm>
            <a:off x="334800" y="980728"/>
            <a:ext cx="6121240" cy="279556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i="1" dirty="0"/>
              <a:t>How can we ensure that all code developed by you in this course will always behave exactly the same, although all of you will be working on your own computers?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r>
              <a:rPr lang="en-US" i="1" dirty="0"/>
              <a:t>At the same time, how can we simplify setting up the development environment as much as possible to prevent too much installation headache?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FCE9D4D-0CF6-7673-F39B-A14B8D72D1F2}"/>
              </a:ext>
            </a:extLst>
          </p:cNvPr>
          <p:cNvGrpSpPr/>
          <p:nvPr/>
        </p:nvGrpSpPr>
        <p:grpSpPr>
          <a:xfrm>
            <a:off x="9032663" y="2285608"/>
            <a:ext cx="2823581" cy="1490684"/>
            <a:chOff x="6738071" y="4519304"/>
            <a:chExt cx="2823581" cy="1490684"/>
          </a:xfrm>
        </p:grpSpPr>
        <p:pic>
          <p:nvPicPr>
            <p:cNvPr id="12" name="Grafik 11" descr="Fernsteuerung mit einfarbiger Füllung">
              <a:extLst>
                <a:ext uri="{FF2B5EF4-FFF2-40B4-BE49-F238E27FC236}">
                  <a16:creationId xmlns:a16="http://schemas.microsoft.com/office/drawing/2014/main" id="{7356A91C-0617-6C31-1DDE-6D5EDB336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8895" y="4519304"/>
              <a:ext cx="1101933" cy="1101933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C9C9F1C-4B43-FBA4-6439-B59692104D62}"/>
                </a:ext>
              </a:extLst>
            </p:cNvPr>
            <p:cNvSpPr txBox="1"/>
            <p:nvPr/>
          </p:nvSpPr>
          <p:spPr>
            <a:xfrm>
              <a:off x="6738071" y="5609878"/>
              <a:ext cx="2823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Remote Development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F62BF33-63C6-F133-248B-87DA250B3D29}"/>
              </a:ext>
            </a:extLst>
          </p:cNvPr>
          <p:cNvGrpSpPr/>
          <p:nvPr/>
        </p:nvGrpSpPr>
        <p:grpSpPr>
          <a:xfrm>
            <a:off x="7495795" y="980728"/>
            <a:ext cx="2272613" cy="1490684"/>
            <a:chOff x="1769527" y="4519304"/>
            <a:chExt cx="2272613" cy="1490684"/>
          </a:xfrm>
        </p:grpSpPr>
        <p:pic>
          <p:nvPicPr>
            <p:cNvPr id="10" name="Grafik 9" descr="Schachtel mit einfarbiger Füllung">
              <a:extLst>
                <a:ext uri="{FF2B5EF4-FFF2-40B4-BE49-F238E27FC236}">
                  <a16:creationId xmlns:a16="http://schemas.microsoft.com/office/drawing/2014/main" id="{E977036E-5988-B888-6D17-D59F5C3E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4867" y="4519304"/>
              <a:ext cx="1101933" cy="110193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2E6FD12D-96B6-1D32-D89D-47AEF424B044}"/>
                </a:ext>
              </a:extLst>
            </p:cNvPr>
            <p:cNvSpPr txBox="1"/>
            <p:nvPr/>
          </p:nvSpPr>
          <p:spPr>
            <a:xfrm>
              <a:off x="1769527" y="5609878"/>
              <a:ext cx="2272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Containerization</a:t>
              </a:r>
            </a:p>
          </p:txBody>
        </p:sp>
      </p:grp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C690B65-8D84-13B3-91FB-18D587D30628}"/>
              </a:ext>
            </a:extLst>
          </p:cNvPr>
          <p:cNvCxnSpPr/>
          <p:nvPr/>
        </p:nvCxnSpPr>
        <p:spPr>
          <a:xfrm>
            <a:off x="335756" y="4077072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C45C5BA-F76D-7A22-E7DD-DDA747B578ED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  </a:t>
            </a:r>
            <a:r>
              <a:rPr lang="en-US" sz="800" dirty="0">
                <a:hlinkClick r:id="rId7"/>
              </a:rPr>
              <a:t>Source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198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7187297-09E8-CA4A-4E01-DB8F3B2A6A6A}"/>
              </a:ext>
            </a:extLst>
          </p:cNvPr>
          <p:cNvSpPr/>
          <p:nvPr/>
        </p:nvSpPr>
        <p:spPr>
          <a:xfrm>
            <a:off x="4433454" y="1340768"/>
            <a:ext cx="7422789" cy="2818300"/>
          </a:xfrm>
          <a:prstGeom prst="roundRect">
            <a:avLst>
              <a:gd name="adj" fmla="val 462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Development Environment in this Course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F83924F-0523-A497-CE84-5A713AEB9BFF}"/>
              </a:ext>
            </a:extLst>
          </p:cNvPr>
          <p:cNvGrpSpPr/>
          <p:nvPr/>
        </p:nvGrpSpPr>
        <p:grpSpPr>
          <a:xfrm>
            <a:off x="335756" y="1340768"/>
            <a:ext cx="1418456" cy="1909581"/>
            <a:chOff x="1271464" y="3068960"/>
            <a:chExt cx="1418456" cy="1909581"/>
          </a:xfrm>
        </p:grpSpPr>
        <p:pic>
          <p:nvPicPr>
            <p:cNvPr id="10" name="Grafik 9" descr="Laptop mit einfarbiger Füllung">
              <a:extLst>
                <a:ext uri="{FF2B5EF4-FFF2-40B4-BE49-F238E27FC236}">
                  <a16:creationId xmlns:a16="http://schemas.microsoft.com/office/drawing/2014/main" id="{D8FB3436-C98F-AC99-ED42-77EFA20F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1464" y="3068960"/>
              <a:ext cx="1418456" cy="141845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566321F-B440-0C86-2B57-3FA88A500158}"/>
                </a:ext>
              </a:extLst>
            </p:cNvPr>
            <p:cNvSpPr txBox="1"/>
            <p:nvPr/>
          </p:nvSpPr>
          <p:spPr>
            <a:xfrm>
              <a:off x="1327194" y="4332210"/>
              <a:ext cx="130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b="1" dirty="0"/>
                <a:t>Your Computer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20F70-FDDE-15CA-F01E-1A0226503527}"/>
              </a:ext>
            </a:extLst>
          </p:cNvPr>
          <p:cNvGrpSpPr/>
          <p:nvPr/>
        </p:nvGrpSpPr>
        <p:grpSpPr>
          <a:xfrm>
            <a:off x="3178206" y="1340768"/>
            <a:ext cx="1418456" cy="1909581"/>
            <a:chOff x="3178206" y="1340768"/>
            <a:chExt cx="1418456" cy="1909581"/>
          </a:xfrm>
        </p:grpSpPr>
        <p:pic>
          <p:nvPicPr>
            <p:cNvPr id="7" name="Grafik 6" descr="Server mit einfarbiger Füllung">
              <a:extLst>
                <a:ext uri="{FF2B5EF4-FFF2-40B4-BE49-F238E27FC236}">
                  <a16:creationId xmlns:a16="http://schemas.microsoft.com/office/drawing/2014/main" id="{6C427846-7A80-CE25-BA0A-107490E8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178206" y="1340768"/>
              <a:ext cx="1418456" cy="141845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D5B9FA7-F368-71AC-07F5-6086B80C762B}"/>
                </a:ext>
              </a:extLst>
            </p:cNvPr>
            <p:cNvSpPr txBox="1"/>
            <p:nvPr/>
          </p:nvSpPr>
          <p:spPr>
            <a:xfrm>
              <a:off x="3233936" y="2604018"/>
              <a:ext cx="130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b="1" dirty="0"/>
                <a:t>Our Server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CD2E3C7-23C7-70B8-08CD-68154D8EC2CF}"/>
              </a:ext>
            </a:extLst>
          </p:cNvPr>
          <p:cNvGrpSpPr/>
          <p:nvPr/>
        </p:nvGrpSpPr>
        <p:grpSpPr>
          <a:xfrm>
            <a:off x="6020656" y="1340768"/>
            <a:ext cx="1306996" cy="1512168"/>
            <a:chOff x="5587645" y="3429000"/>
            <a:chExt cx="1306996" cy="1512168"/>
          </a:xfrm>
        </p:grpSpPr>
        <p:pic>
          <p:nvPicPr>
            <p:cNvPr id="5" name="Grafik 4" descr="Schachtel mit einfarbiger Füllung">
              <a:extLst>
                <a:ext uri="{FF2B5EF4-FFF2-40B4-BE49-F238E27FC236}">
                  <a16:creationId xmlns:a16="http://schemas.microsoft.com/office/drawing/2014/main" id="{FD33574C-F8A4-52A8-8871-2CE3D296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3091" y="3429000"/>
              <a:ext cx="936104" cy="936104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1C2761A-28C8-B3DF-3658-1E1D60C284C7}"/>
                </a:ext>
              </a:extLst>
            </p:cNvPr>
            <p:cNvSpPr txBox="1"/>
            <p:nvPr/>
          </p:nvSpPr>
          <p:spPr>
            <a:xfrm>
              <a:off x="5587645" y="4294837"/>
              <a:ext cx="130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b="1" dirty="0"/>
                <a:t>Proxy Container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AB356FA-7C64-B1AF-3253-AFB0E0B865B4}"/>
              </a:ext>
            </a:extLst>
          </p:cNvPr>
          <p:cNvGrpSpPr/>
          <p:nvPr/>
        </p:nvGrpSpPr>
        <p:grpSpPr>
          <a:xfrm>
            <a:off x="8751646" y="1340768"/>
            <a:ext cx="3094602" cy="646331"/>
            <a:chOff x="8751646" y="2514613"/>
            <a:chExt cx="3094602" cy="646331"/>
          </a:xfrm>
        </p:grpSpPr>
        <p:pic>
          <p:nvPicPr>
            <p:cNvPr id="11" name="Grafik 10" descr="Schachtel mit einfarbiger Füllung">
              <a:extLst>
                <a:ext uri="{FF2B5EF4-FFF2-40B4-BE49-F238E27FC236}">
                  <a16:creationId xmlns:a16="http://schemas.microsoft.com/office/drawing/2014/main" id="{2091794C-FC27-B45A-D859-6F1A2FE7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1646" y="2514613"/>
              <a:ext cx="646331" cy="646331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3E7A4F7-92E7-48B9-152F-2B4313640809}"/>
                </a:ext>
              </a:extLst>
            </p:cNvPr>
            <p:cNvSpPr txBox="1"/>
            <p:nvPr/>
          </p:nvSpPr>
          <p:spPr>
            <a:xfrm>
              <a:off x="9397976" y="2514613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b="1" dirty="0"/>
                <a:t>Development Container for User 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E64D594-4C21-31A0-92AB-ED4F47130EAF}"/>
              </a:ext>
            </a:extLst>
          </p:cNvPr>
          <p:cNvGrpSpPr/>
          <p:nvPr/>
        </p:nvGrpSpPr>
        <p:grpSpPr>
          <a:xfrm>
            <a:off x="8751646" y="2425882"/>
            <a:ext cx="3094602" cy="648072"/>
            <a:chOff x="8751646" y="3429000"/>
            <a:chExt cx="3094602" cy="648072"/>
          </a:xfrm>
        </p:grpSpPr>
        <p:pic>
          <p:nvPicPr>
            <p:cNvPr id="12" name="Grafik 11" descr="Schachtel mit einfarbiger Füllung">
              <a:extLst>
                <a:ext uri="{FF2B5EF4-FFF2-40B4-BE49-F238E27FC236}">
                  <a16:creationId xmlns:a16="http://schemas.microsoft.com/office/drawing/2014/main" id="{1EB7F576-BF10-06C1-19A3-7CA78A40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1646" y="3429000"/>
              <a:ext cx="648072" cy="648072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903E406-762D-B36B-EB4F-6112FAE6C42C}"/>
                </a:ext>
              </a:extLst>
            </p:cNvPr>
            <p:cNvSpPr txBox="1"/>
            <p:nvPr/>
          </p:nvSpPr>
          <p:spPr>
            <a:xfrm>
              <a:off x="9397976" y="3429000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b="1" dirty="0"/>
                <a:t>Development Container for User 2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D03413C-BDE6-3756-820F-448B57CF3903}"/>
              </a:ext>
            </a:extLst>
          </p:cNvPr>
          <p:cNvGrpSpPr/>
          <p:nvPr/>
        </p:nvGrpSpPr>
        <p:grpSpPr>
          <a:xfrm>
            <a:off x="8751646" y="3512737"/>
            <a:ext cx="3094602" cy="648072"/>
            <a:chOff x="8751646" y="4686582"/>
            <a:chExt cx="3094602" cy="648072"/>
          </a:xfrm>
        </p:grpSpPr>
        <p:pic>
          <p:nvPicPr>
            <p:cNvPr id="13" name="Grafik 12" descr="Schachtel mit einfarbiger Füllung">
              <a:extLst>
                <a:ext uri="{FF2B5EF4-FFF2-40B4-BE49-F238E27FC236}">
                  <a16:creationId xmlns:a16="http://schemas.microsoft.com/office/drawing/2014/main" id="{BBBE5B68-F8F8-DD7E-E839-F20B95F7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1646" y="4686582"/>
              <a:ext cx="648072" cy="648072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7A9093E-29FA-6041-0C2A-AADF60DF7380}"/>
                </a:ext>
              </a:extLst>
            </p:cNvPr>
            <p:cNvSpPr txBox="1"/>
            <p:nvPr/>
          </p:nvSpPr>
          <p:spPr>
            <a:xfrm>
              <a:off x="9397976" y="4686582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b="1" dirty="0"/>
                <a:t>Development Container for User N</a:t>
              </a:r>
            </a:p>
          </p:txBody>
        </p:sp>
      </p:grp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7F9AAE3E-1CC8-6C1F-2888-4388F4F1AF7F}"/>
              </a:ext>
            </a:extLst>
          </p:cNvPr>
          <p:cNvSpPr/>
          <p:nvPr/>
        </p:nvSpPr>
        <p:spPr>
          <a:xfrm>
            <a:off x="1939658" y="1890124"/>
            <a:ext cx="122855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03E1055-4628-6095-7E75-6C209F5D7EC0}"/>
              </a:ext>
            </a:extLst>
          </p:cNvPr>
          <p:cNvSpPr txBox="1"/>
          <p:nvPr/>
        </p:nvSpPr>
        <p:spPr>
          <a:xfrm>
            <a:off x="2650386" y="2044590"/>
            <a:ext cx="4634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Port 2222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2E1EDE7-ACEB-42D3-4229-E83E78DFB0F2}"/>
              </a:ext>
            </a:extLst>
          </p:cNvPr>
          <p:cNvSpPr/>
          <p:nvPr/>
        </p:nvSpPr>
        <p:spPr>
          <a:xfrm>
            <a:off x="4695890" y="1890124"/>
            <a:ext cx="122855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946847F-5D6F-2E19-67BE-100532FF421D}"/>
              </a:ext>
            </a:extLst>
          </p:cNvPr>
          <p:cNvSpPr txBox="1"/>
          <p:nvPr/>
        </p:nvSpPr>
        <p:spPr>
          <a:xfrm>
            <a:off x="5406618" y="2044590"/>
            <a:ext cx="4634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Port 22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AEA4AA99-81DE-F46E-D2A7-B61C17E42BBC}"/>
              </a:ext>
            </a:extLst>
          </p:cNvPr>
          <p:cNvSpPr/>
          <p:nvPr/>
        </p:nvSpPr>
        <p:spPr>
          <a:xfrm>
            <a:off x="7424043" y="1458080"/>
            <a:ext cx="122855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15257B-FFCB-AAF1-8CA8-C95E8FD60BD4}"/>
              </a:ext>
            </a:extLst>
          </p:cNvPr>
          <p:cNvSpPr txBox="1"/>
          <p:nvPr/>
        </p:nvSpPr>
        <p:spPr>
          <a:xfrm>
            <a:off x="8134771" y="1612546"/>
            <a:ext cx="4634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Port 22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3768405C-2805-CB39-A883-A067A623946D}"/>
              </a:ext>
            </a:extLst>
          </p:cNvPr>
          <p:cNvSpPr/>
          <p:nvPr/>
        </p:nvSpPr>
        <p:spPr>
          <a:xfrm>
            <a:off x="7424043" y="2543202"/>
            <a:ext cx="122855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2ADCC7B-D887-E677-AB49-8E821BA12507}"/>
              </a:ext>
            </a:extLst>
          </p:cNvPr>
          <p:cNvSpPr txBox="1"/>
          <p:nvPr/>
        </p:nvSpPr>
        <p:spPr>
          <a:xfrm>
            <a:off x="8134771" y="2697668"/>
            <a:ext cx="4634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Port 22</a:t>
            </a:r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47EEE895-4063-0D85-7278-5BA440047215}"/>
              </a:ext>
            </a:extLst>
          </p:cNvPr>
          <p:cNvSpPr/>
          <p:nvPr/>
        </p:nvSpPr>
        <p:spPr>
          <a:xfrm>
            <a:off x="7424043" y="3628324"/>
            <a:ext cx="122855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0ADAB77-F083-47D4-3BFC-474A35A55F33}"/>
              </a:ext>
            </a:extLst>
          </p:cNvPr>
          <p:cNvSpPr txBox="1"/>
          <p:nvPr/>
        </p:nvSpPr>
        <p:spPr>
          <a:xfrm>
            <a:off x="8134771" y="3782790"/>
            <a:ext cx="46342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Port 22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99531418-A97C-FE20-0F1A-DC8257A2D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4530822"/>
            <a:ext cx="11520488" cy="14184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Container-based reproducible development environment</a:t>
            </a:r>
          </a:p>
          <a:p>
            <a:pPr>
              <a:spcAft>
                <a:spcPts val="600"/>
              </a:spcAft>
            </a:pPr>
            <a:r>
              <a:rPr lang="en-US" dirty="0"/>
              <a:t>Secure access via SSH key authentication</a:t>
            </a:r>
          </a:p>
          <a:p>
            <a:pPr>
              <a:spcAft>
                <a:spcPts val="600"/>
              </a:spcAft>
            </a:pPr>
            <a:r>
              <a:rPr lang="en-US" dirty="0"/>
              <a:t>No access to host server or Docker privileges required</a:t>
            </a:r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71E8ABC9-B5EF-F31D-B25A-1AAA5FCA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" y="1760347"/>
            <a:ext cx="453504" cy="4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4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7187297-09E8-CA4A-4E01-DB8F3B2A6A6A}"/>
              </a:ext>
            </a:extLst>
          </p:cNvPr>
          <p:cNvSpPr/>
          <p:nvPr/>
        </p:nvSpPr>
        <p:spPr>
          <a:xfrm>
            <a:off x="8499764" y="1340768"/>
            <a:ext cx="3356479" cy="1418456"/>
          </a:xfrm>
          <a:prstGeom prst="roundRect">
            <a:avLst>
              <a:gd name="adj" fmla="val 462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Development Environment in this Course (simplified)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F83924F-0523-A497-CE84-5A713AEB9BFF}"/>
              </a:ext>
            </a:extLst>
          </p:cNvPr>
          <p:cNvGrpSpPr/>
          <p:nvPr/>
        </p:nvGrpSpPr>
        <p:grpSpPr>
          <a:xfrm>
            <a:off x="335756" y="1340768"/>
            <a:ext cx="1418456" cy="1909581"/>
            <a:chOff x="1271464" y="3068960"/>
            <a:chExt cx="1418456" cy="1909581"/>
          </a:xfrm>
        </p:grpSpPr>
        <p:pic>
          <p:nvPicPr>
            <p:cNvPr id="10" name="Grafik 9" descr="Laptop mit einfarbiger Füllung">
              <a:extLst>
                <a:ext uri="{FF2B5EF4-FFF2-40B4-BE49-F238E27FC236}">
                  <a16:creationId xmlns:a16="http://schemas.microsoft.com/office/drawing/2014/main" id="{D8FB3436-C98F-AC99-ED42-77EFA20F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1464" y="3068960"/>
              <a:ext cx="1418456" cy="141845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566321F-B440-0C86-2B57-3FA88A500158}"/>
                </a:ext>
              </a:extLst>
            </p:cNvPr>
            <p:cNvSpPr txBox="1"/>
            <p:nvPr/>
          </p:nvSpPr>
          <p:spPr>
            <a:xfrm>
              <a:off x="1327194" y="4332210"/>
              <a:ext cx="130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b="1" dirty="0"/>
                <a:t>Your Computer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A320F70-FDDE-15CA-F01E-1A0226503527}"/>
              </a:ext>
            </a:extLst>
          </p:cNvPr>
          <p:cNvGrpSpPr/>
          <p:nvPr/>
        </p:nvGrpSpPr>
        <p:grpSpPr>
          <a:xfrm>
            <a:off x="7248128" y="1340768"/>
            <a:ext cx="1418456" cy="1909581"/>
            <a:chOff x="3178206" y="1340768"/>
            <a:chExt cx="1418456" cy="1909581"/>
          </a:xfrm>
        </p:grpSpPr>
        <p:pic>
          <p:nvPicPr>
            <p:cNvPr id="7" name="Grafik 6" descr="Server mit einfarbiger Füllung">
              <a:extLst>
                <a:ext uri="{FF2B5EF4-FFF2-40B4-BE49-F238E27FC236}">
                  <a16:creationId xmlns:a16="http://schemas.microsoft.com/office/drawing/2014/main" id="{6C427846-7A80-CE25-BA0A-107490E8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178206" y="1340768"/>
              <a:ext cx="1418456" cy="141845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D5B9FA7-F368-71AC-07F5-6086B80C762B}"/>
                </a:ext>
              </a:extLst>
            </p:cNvPr>
            <p:cNvSpPr txBox="1"/>
            <p:nvPr/>
          </p:nvSpPr>
          <p:spPr>
            <a:xfrm>
              <a:off x="3233936" y="2604018"/>
              <a:ext cx="130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b="1" dirty="0"/>
                <a:t>Our Server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AB356FA-7C64-B1AF-3253-AFB0E0B865B4}"/>
              </a:ext>
            </a:extLst>
          </p:cNvPr>
          <p:cNvGrpSpPr/>
          <p:nvPr/>
        </p:nvGrpSpPr>
        <p:grpSpPr>
          <a:xfrm>
            <a:off x="8751646" y="1723330"/>
            <a:ext cx="3094602" cy="646331"/>
            <a:chOff x="8751646" y="2514613"/>
            <a:chExt cx="3094602" cy="646331"/>
          </a:xfrm>
        </p:grpSpPr>
        <p:pic>
          <p:nvPicPr>
            <p:cNvPr id="11" name="Grafik 10" descr="Schachtel mit einfarbiger Füllung">
              <a:extLst>
                <a:ext uri="{FF2B5EF4-FFF2-40B4-BE49-F238E27FC236}">
                  <a16:creationId xmlns:a16="http://schemas.microsoft.com/office/drawing/2014/main" id="{2091794C-FC27-B45A-D859-6F1A2FE78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1646" y="2514613"/>
              <a:ext cx="646331" cy="646331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3E7A4F7-92E7-48B9-152F-2B4313640809}"/>
                </a:ext>
              </a:extLst>
            </p:cNvPr>
            <p:cNvSpPr txBox="1"/>
            <p:nvPr/>
          </p:nvSpPr>
          <p:spPr>
            <a:xfrm>
              <a:off x="9397976" y="2514613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b="1" dirty="0"/>
                <a:t>Development Container</a:t>
              </a:r>
            </a:p>
          </p:txBody>
        </p:sp>
      </p:grp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AEA4AA99-81DE-F46E-D2A7-B61C17E42BBC}"/>
              </a:ext>
            </a:extLst>
          </p:cNvPr>
          <p:cNvSpPr/>
          <p:nvPr/>
        </p:nvSpPr>
        <p:spPr>
          <a:xfrm>
            <a:off x="1939657" y="1890124"/>
            <a:ext cx="5308470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90E3950-53AF-54DB-F6AB-07A0EB14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" y="1760347"/>
            <a:ext cx="453504" cy="4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AF0BCC72-65D1-AE7F-353D-A24A06156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6216" y="3992470"/>
            <a:ext cx="8279568" cy="646332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Knowledge of inner workings not required for this course, but helpful to keep </a:t>
            </a:r>
            <a:r>
              <a:rPr lang="en-US" b="1" dirty="0"/>
              <a:t>containerization</a:t>
            </a:r>
            <a:r>
              <a:rPr lang="en-US" dirty="0"/>
              <a:t> and </a:t>
            </a:r>
            <a:r>
              <a:rPr lang="en-US" b="1" dirty="0"/>
              <a:t>remote development </a:t>
            </a:r>
            <a:r>
              <a:rPr lang="en-US" dirty="0"/>
              <a:t>in mind as useful tools</a:t>
            </a:r>
          </a:p>
        </p:txBody>
      </p:sp>
      <p:pic>
        <p:nvPicPr>
          <p:cNvPr id="31" name="Grafik 30" descr="Ausrufezeichen mit einfarbiger Füllung">
            <a:extLst>
              <a:ext uri="{FF2B5EF4-FFF2-40B4-BE49-F238E27FC236}">
                <a16:creationId xmlns:a16="http://schemas.microsoft.com/office/drawing/2014/main" id="{34537964-34DC-CDBC-2041-E3E937330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8144" y="3991600"/>
            <a:ext cx="648072" cy="648072"/>
          </a:xfrm>
          <a:prstGeom prst="rect">
            <a:avLst/>
          </a:prstGeom>
        </p:spPr>
      </p:pic>
      <p:sp>
        <p:nvSpPr>
          <p:cNvPr id="32" name="Rechteck: obere Ecken abgerundet 31">
            <a:extLst>
              <a:ext uri="{FF2B5EF4-FFF2-40B4-BE49-F238E27FC236}">
                <a16:creationId xmlns:a16="http://schemas.microsoft.com/office/drawing/2014/main" id="{FA475711-367B-691C-16C1-2D150A798DA4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Accessing Remote Dev Container</a:t>
            </a:r>
          </a:p>
          <a:p>
            <a:pPr algn="ctr"/>
            <a:endParaRPr lang="en-US" sz="1600" dirty="0"/>
          </a:p>
          <a:p>
            <a:pPr algn="ctr"/>
            <a:r>
              <a:rPr lang="en-US" sz="1600" i="1" dirty="0"/>
              <a:t>Instructions on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1270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(1/5)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1C00D8A-A6E0-9828-B9D4-8C559CF0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24" y="1922972"/>
            <a:ext cx="4104456" cy="3006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26D750-1FDE-27D9-8B66-29F42753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20" y="1928207"/>
            <a:ext cx="4104456" cy="3006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951C5C2A-BBEF-7BF8-198F-57173E300676}"/>
              </a:ext>
            </a:extLst>
          </p:cNvPr>
          <p:cNvSpPr/>
          <p:nvPr/>
        </p:nvSpPr>
        <p:spPr>
          <a:xfrm>
            <a:off x="1956366" y="3537754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1</a:t>
            </a:r>
            <a:endParaRPr lang="en-US" sz="1400" b="1" dirty="0"/>
          </a:p>
        </p:txBody>
      </p:sp>
      <p:pic>
        <p:nvPicPr>
          <p:cNvPr id="17" name="Grafik 16" descr="Cursor mit einfarbiger Füllung">
            <a:extLst>
              <a:ext uri="{FF2B5EF4-FFF2-40B4-BE49-F238E27FC236}">
                <a16:creationId xmlns:a16="http://schemas.microsoft.com/office/drawing/2014/main" id="{5631DF67-DAA3-7E7C-F888-34DA6BD46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6455" y="3365633"/>
            <a:ext cx="233171" cy="233171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EF2641F5-80B4-BD81-687D-0854F6232D33}"/>
              </a:ext>
            </a:extLst>
          </p:cNvPr>
          <p:cNvSpPr/>
          <p:nvPr/>
        </p:nvSpPr>
        <p:spPr>
          <a:xfrm>
            <a:off x="7761421" y="255660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2</a:t>
            </a:r>
            <a:endParaRPr lang="en-US" sz="1400" b="1" dirty="0"/>
          </a:p>
        </p:txBody>
      </p:sp>
      <p:pic>
        <p:nvPicPr>
          <p:cNvPr id="19" name="Grafik 18" descr="Cursor mit einfarbiger Füllung">
            <a:extLst>
              <a:ext uri="{FF2B5EF4-FFF2-40B4-BE49-F238E27FC236}">
                <a16:creationId xmlns:a16="http://schemas.microsoft.com/office/drawing/2014/main" id="{75BDF01A-2A82-9232-EC75-3622A4B1F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1510" y="2384479"/>
            <a:ext cx="233171" cy="23317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01391267-38D1-C148-8652-BCE9485C0425}"/>
              </a:ext>
            </a:extLst>
          </p:cNvPr>
          <p:cNvSpPr/>
          <p:nvPr/>
        </p:nvSpPr>
        <p:spPr>
          <a:xfrm>
            <a:off x="8835778" y="302639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3</a:t>
            </a:r>
            <a:endParaRPr lang="en-US" sz="1400" b="1" dirty="0"/>
          </a:p>
        </p:txBody>
      </p:sp>
      <p:pic>
        <p:nvPicPr>
          <p:cNvPr id="34" name="Grafik 33" descr="Cursor mit einfarbiger Füllung">
            <a:extLst>
              <a:ext uri="{FF2B5EF4-FFF2-40B4-BE49-F238E27FC236}">
                <a16:creationId xmlns:a16="http://schemas.microsoft.com/office/drawing/2014/main" id="{EF2A46C4-642F-7072-B62E-8D0680A6DB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5867" y="2854274"/>
            <a:ext cx="233171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6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(2/5)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74CFBE-75BF-0BCE-9718-FE1E34CC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8" y="1970368"/>
            <a:ext cx="3572811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EDFB7FC-887D-1DCD-E637-6AA36159F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50"/>
          <a:stretch/>
        </p:blipFill>
        <p:spPr>
          <a:xfrm>
            <a:off x="4310590" y="1955886"/>
            <a:ext cx="3572811" cy="74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470798D-8499-C3D1-5E8B-4CCA36D00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300"/>
          <a:stretch/>
        </p:blipFill>
        <p:spPr>
          <a:xfrm>
            <a:off x="8285902" y="1965223"/>
            <a:ext cx="3570820" cy="73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437CD71-C504-8602-6BBC-FDBA78A2292F}"/>
              </a:ext>
            </a:extLst>
          </p:cNvPr>
          <p:cNvSpPr/>
          <p:nvPr/>
        </p:nvSpPr>
        <p:spPr>
          <a:xfrm>
            <a:off x="573908" y="46860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4</a:t>
            </a:r>
            <a:endParaRPr lang="en-US" sz="1400" b="1" dirty="0"/>
          </a:p>
        </p:txBody>
      </p:sp>
      <p:pic>
        <p:nvPicPr>
          <p:cNvPr id="20" name="Grafik 19" descr="Cursor mit einfarbiger Füllung">
            <a:extLst>
              <a:ext uri="{FF2B5EF4-FFF2-40B4-BE49-F238E27FC236}">
                <a16:creationId xmlns:a16="http://schemas.microsoft.com/office/drawing/2014/main" id="{84FC5FC3-86CA-55FA-81FC-85673FE35D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111" y="4529084"/>
            <a:ext cx="233171" cy="233171"/>
          </a:xfrm>
          <a:prstGeom prst="rect">
            <a:avLst/>
          </a:prstGeom>
        </p:spPr>
      </p:pic>
      <p:pic>
        <p:nvPicPr>
          <p:cNvPr id="22" name="Grafik 21" descr="Cursor mit einfarbiger Füllung">
            <a:extLst>
              <a:ext uri="{FF2B5EF4-FFF2-40B4-BE49-F238E27FC236}">
                <a16:creationId xmlns:a16="http://schemas.microsoft.com/office/drawing/2014/main" id="{948B851A-DA3E-B592-3345-ABCF8FAD04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1074" y="2675475"/>
            <a:ext cx="233171" cy="233171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207B461E-8190-05AF-85C1-0016635371AF}"/>
              </a:ext>
            </a:extLst>
          </p:cNvPr>
          <p:cNvSpPr/>
          <p:nvPr/>
        </p:nvSpPr>
        <p:spPr>
          <a:xfrm>
            <a:off x="2484224" y="283957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5</a:t>
            </a:r>
            <a:endParaRPr lang="en-US" sz="1400" b="1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7E192C-E408-7273-2E6C-8F48EF3012DE}"/>
              </a:ext>
            </a:extLst>
          </p:cNvPr>
          <p:cNvSpPr/>
          <p:nvPr/>
        </p:nvSpPr>
        <p:spPr>
          <a:xfrm>
            <a:off x="6092206" y="24638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6</a:t>
            </a:r>
            <a:endParaRPr lang="en-US" sz="1400" b="1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A1717FD-0416-3F50-A247-320A5FAED807}"/>
              </a:ext>
            </a:extLst>
          </p:cNvPr>
          <p:cNvSpPr/>
          <p:nvPr/>
        </p:nvSpPr>
        <p:spPr>
          <a:xfrm>
            <a:off x="10583363" y="238614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7</a:t>
            </a:r>
            <a:endParaRPr lang="en-US" sz="1400" b="1" dirty="0"/>
          </a:p>
        </p:txBody>
      </p:sp>
      <p:pic>
        <p:nvPicPr>
          <p:cNvPr id="26" name="Grafik 25" descr="Cursor mit einfarbiger Füllung">
            <a:extLst>
              <a:ext uri="{FF2B5EF4-FFF2-40B4-BE49-F238E27FC236}">
                <a16:creationId xmlns:a16="http://schemas.microsoft.com/office/drawing/2014/main" id="{96D07939-61EA-FA80-E448-F0CCA44DF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2600" y="2303335"/>
            <a:ext cx="233171" cy="233171"/>
          </a:xfrm>
          <a:prstGeom prst="rect">
            <a:avLst/>
          </a:prstGeom>
        </p:spPr>
      </p:pic>
      <p:pic>
        <p:nvPicPr>
          <p:cNvPr id="27" name="Grafik 26" descr="Cursor mit einfarbiger Füllung">
            <a:extLst>
              <a:ext uri="{FF2B5EF4-FFF2-40B4-BE49-F238E27FC236}">
                <a16:creationId xmlns:a16="http://schemas.microsoft.com/office/drawing/2014/main" id="{913F0DEC-1AFA-2887-B32F-810942AE58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2450" y="2225363"/>
            <a:ext cx="233171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(3/5)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5D4C7B-BB10-1F4E-77F2-E46D2E67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8" y="874598"/>
            <a:ext cx="11160844" cy="5160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3664A1-3FAC-4EA0-3762-FFAA3BF7A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464" y="1812682"/>
            <a:ext cx="9000417" cy="1097854"/>
          </a:xfrm>
          <a:prstGeom prst="rect">
            <a:avLst/>
          </a:prstGeom>
        </p:spPr>
      </p:pic>
      <p:pic>
        <p:nvPicPr>
          <p:cNvPr id="27" name="Grafik 26" descr="Cursor mit einfarbiger Füllung">
            <a:extLst>
              <a:ext uri="{FF2B5EF4-FFF2-40B4-BE49-F238E27FC236}">
                <a16:creationId xmlns:a16="http://schemas.microsoft.com/office/drawing/2014/main" id="{913F0DEC-1AFA-2887-B32F-810942AE58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1972" y="1235724"/>
            <a:ext cx="233171" cy="233171"/>
          </a:xfrm>
          <a:prstGeom prst="rect">
            <a:avLst/>
          </a:prstGeom>
        </p:spPr>
      </p:pic>
      <p:sp>
        <p:nvSpPr>
          <p:cNvPr id="28" name="Eckige Klammer links 27">
            <a:extLst>
              <a:ext uri="{FF2B5EF4-FFF2-40B4-BE49-F238E27FC236}">
                <a16:creationId xmlns:a16="http://schemas.microsoft.com/office/drawing/2014/main" id="{33D4E79D-C786-1F19-B5AD-5255A6682F2F}"/>
              </a:ext>
            </a:extLst>
          </p:cNvPr>
          <p:cNvSpPr/>
          <p:nvPr/>
        </p:nvSpPr>
        <p:spPr>
          <a:xfrm>
            <a:off x="1595677" y="1778312"/>
            <a:ext cx="127325" cy="100267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541DD9C-9589-3F7A-ADFF-3BF74E39924C}"/>
              </a:ext>
            </a:extLst>
          </p:cNvPr>
          <p:cNvSpPr/>
          <p:nvPr/>
        </p:nvSpPr>
        <p:spPr>
          <a:xfrm>
            <a:off x="1331769" y="170063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8</a:t>
            </a:r>
            <a:endParaRPr lang="en-US" sz="1400" b="1" dirty="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033DB98-5022-9F14-8EDF-0628BF5677CE}"/>
              </a:ext>
            </a:extLst>
          </p:cNvPr>
          <p:cNvSpPr/>
          <p:nvPr/>
        </p:nvSpPr>
        <p:spPr>
          <a:xfrm>
            <a:off x="3509749" y="3001740"/>
            <a:ext cx="1268024" cy="216024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 username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78353E9-DCB2-7D55-5AE5-E6F18513F536}"/>
              </a:ext>
            </a:extLst>
          </p:cNvPr>
          <p:cNvSpPr/>
          <p:nvPr/>
        </p:nvSpPr>
        <p:spPr>
          <a:xfrm>
            <a:off x="5513969" y="2530690"/>
            <a:ext cx="3972315" cy="432048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Unix-like path to your private key; </a:t>
            </a:r>
            <a:br>
              <a:rPr lang="en-US" sz="1200" dirty="0"/>
            </a:br>
            <a:r>
              <a:rPr lang="en-US" sz="1200" i="1" dirty="0"/>
              <a:t>~</a:t>
            </a:r>
            <a:r>
              <a:rPr lang="en-US" sz="1200" dirty="0"/>
              <a:t> is equivalent to </a:t>
            </a:r>
            <a:r>
              <a:rPr lang="en-US" sz="1200" i="1" dirty="0"/>
              <a:t>/c:/Users/&lt;USER&gt;</a:t>
            </a:r>
            <a:r>
              <a:rPr lang="en-US" sz="1200" dirty="0"/>
              <a:t> even on Windows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DBE5C265-82F8-7215-129C-C21FDDAC7996}"/>
              </a:ext>
            </a:extLst>
          </p:cNvPr>
          <p:cNvSpPr/>
          <p:nvPr/>
        </p:nvSpPr>
        <p:spPr>
          <a:xfrm>
            <a:off x="2467663" y="2361609"/>
            <a:ext cx="993454" cy="18392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4A25C164-E408-21D4-48FD-3A80D440F806}"/>
              </a:ext>
            </a:extLst>
          </p:cNvPr>
          <p:cNvCxnSpPr>
            <a:cxnSpLocks/>
            <a:stCxn id="32" idx="3"/>
            <a:endCxn id="30" idx="0"/>
          </p:cNvCxnSpPr>
          <p:nvPr/>
        </p:nvCxnSpPr>
        <p:spPr>
          <a:xfrm>
            <a:off x="3461117" y="2453573"/>
            <a:ext cx="682644" cy="548167"/>
          </a:xfrm>
          <a:prstGeom prst="bentConnector2">
            <a:avLst/>
          </a:prstGeom>
          <a:ln w="127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CED2AFF3-A448-35CD-E7B2-540F3838B0EF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4856591" y="2089335"/>
            <a:ext cx="397545" cy="917212"/>
          </a:xfrm>
          <a:prstGeom prst="bentConnector2">
            <a:avLst/>
          </a:prstGeom>
          <a:ln w="127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4182ABF-5C86-2457-B915-5DC69BF939A9}"/>
              </a:ext>
            </a:extLst>
          </p:cNvPr>
          <p:cNvSpPr/>
          <p:nvPr/>
        </p:nvSpPr>
        <p:spPr>
          <a:xfrm>
            <a:off x="2765872" y="1979820"/>
            <a:ext cx="2584502" cy="18392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D3C53C0-BF93-A1FF-8321-4284276C1DB6}"/>
              </a:ext>
            </a:extLst>
          </p:cNvPr>
          <p:cNvSpPr/>
          <p:nvPr/>
        </p:nvSpPr>
        <p:spPr>
          <a:xfrm>
            <a:off x="3304506" y="2165242"/>
            <a:ext cx="2584502" cy="18392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157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82FC0E3-7C07-0FE5-E2FB-439781777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041"/>
          <a:stretch/>
        </p:blipFill>
        <p:spPr>
          <a:xfrm>
            <a:off x="4310112" y="966247"/>
            <a:ext cx="3570821" cy="74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(4/5)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74CFBE-75BF-0BCE-9718-FE1E34CC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0" y="980729"/>
            <a:ext cx="3572811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0437CD71-C504-8602-6BBC-FDBA78A2292F}"/>
              </a:ext>
            </a:extLst>
          </p:cNvPr>
          <p:cNvSpPr/>
          <p:nvPr/>
        </p:nvSpPr>
        <p:spPr>
          <a:xfrm>
            <a:off x="573430" y="3696452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9</a:t>
            </a:r>
            <a:endParaRPr lang="en-US" sz="1400" b="1" dirty="0"/>
          </a:p>
        </p:txBody>
      </p:sp>
      <p:pic>
        <p:nvPicPr>
          <p:cNvPr id="20" name="Grafik 19" descr="Cursor mit einfarbiger Füllung">
            <a:extLst>
              <a:ext uri="{FF2B5EF4-FFF2-40B4-BE49-F238E27FC236}">
                <a16:creationId xmlns:a16="http://schemas.microsoft.com/office/drawing/2014/main" id="{84FC5FC3-86CA-55FA-81FC-85673FE35D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33" y="3539445"/>
            <a:ext cx="233171" cy="23317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49B22C-3A28-1241-5C62-F5067638E5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1950"/>
          <a:stretch/>
        </p:blipFill>
        <p:spPr>
          <a:xfrm>
            <a:off x="4310110" y="2088868"/>
            <a:ext cx="3570821" cy="74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8182310-E431-B53A-CA82-33A09BDF63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950"/>
          <a:stretch/>
        </p:blipFill>
        <p:spPr>
          <a:xfrm>
            <a:off x="4310111" y="3211489"/>
            <a:ext cx="3570821" cy="747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63BD354-1834-9208-D9A6-EE99D86E1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3430" y="3211489"/>
            <a:ext cx="3572814" cy="2665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BFCB5D6-3471-5376-BD94-2B8B73FC7230}"/>
              </a:ext>
            </a:extLst>
          </p:cNvPr>
          <p:cNvSpPr/>
          <p:nvPr/>
        </p:nvSpPr>
        <p:spPr>
          <a:xfrm>
            <a:off x="5663555" y="3861048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13</a:t>
            </a:r>
            <a:endParaRPr lang="en-US" sz="1050" b="1" dirty="0"/>
          </a:p>
        </p:txBody>
      </p:sp>
      <p:pic>
        <p:nvPicPr>
          <p:cNvPr id="18" name="Grafik 17" descr="Cursor mit einfarbiger Füllung">
            <a:extLst>
              <a:ext uri="{FF2B5EF4-FFF2-40B4-BE49-F238E27FC236}">
                <a16:creationId xmlns:a16="http://schemas.microsoft.com/office/drawing/2014/main" id="{631C9C46-23AA-6640-FA68-D0589E2BB5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642" y="3700266"/>
            <a:ext cx="233171" cy="23317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07732DC3-08F3-C7CE-6727-585553D307CA}"/>
              </a:ext>
            </a:extLst>
          </p:cNvPr>
          <p:cNvSpPr/>
          <p:nvPr/>
        </p:nvSpPr>
        <p:spPr>
          <a:xfrm>
            <a:off x="9357626" y="549855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14</a:t>
            </a:r>
            <a:endParaRPr lang="en-US" sz="1050" b="1" dirty="0"/>
          </a:p>
        </p:txBody>
      </p:sp>
      <p:pic>
        <p:nvPicPr>
          <p:cNvPr id="40" name="Grafik 39" descr="Häkchen mit einfarbiger Füllung">
            <a:extLst>
              <a:ext uri="{FF2B5EF4-FFF2-40B4-BE49-F238E27FC236}">
                <a16:creationId xmlns:a16="http://schemas.microsoft.com/office/drawing/2014/main" id="{4ED7EB51-51FE-1723-2D8B-81085FD0D2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8716" y="5579296"/>
            <a:ext cx="269045" cy="26904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A17BDAF-4C04-CEBA-7EFA-05A7098C7681}"/>
              </a:ext>
            </a:extLst>
          </p:cNvPr>
          <p:cNvSpPr/>
          <p:nvPr/>
        </p:nvSpPr>
        <p:spPr>
          <a:xfrm>
            <a:off x="2374583" y="18412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10</a:t>
            </a:r>
            <a:endParaRPr lang="en-US" sz="1050" b="1" dirty="0"/>
          </a:p>
        </p:txBody>
      </p:sp>
      <p:pic>
        <p:nvPicPr>
          <p:cNvPr id="5" name="Grafik 4" descr="Cursor mit einfarbiger Füllung">
            <a:extLst>
              <a:ext uri="{FF2B5EF4-FFF2-40B4-BE49-F238E27FC236}">
                <a16:creationId xmlns:a16="http://schemas.microsoft.com/office/drawing/2014/main" id="{5413E943-752A-F3A7-73F3-D57626214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3670" y="1680441"/>
            <a:ext cx="233171" cy="23317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A948321-60FA-4B09-D9EB-54D027E076FF}"/>
              </a:ext>
            </a:extLst>
          </p:cNvPr>
          <p:cNvSpPr/>
          <p:nvPr/>
        </p:nvSpPr>
        <p:spPr>
          <a:xfrm>
            <a:off x="6405403" y="136848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11</a:t>
            </a:r>
            <a:endParaRPr lang="en-US" sz="1050" b="1" dirty="0"/>
          </a:p>
        </p:txBody>
      </p:sp>
      <p:pic>
        <p:nvPicPr>
          <p:cNvPr id="7" name="Grafik 6" descr="Cursor mit einfarbiger Füllung">
            <a:extLst>
              <a:ext uri="{FF2B5EF4-FFF2-40B4-BE49-F238E27FC236}">
                <a16:creationId xmlns:a16="http://schemas.microsoft.com/office/drawing/2014/main" id="{D248FAF4-B720-07C3-1E49-975D0EFAAE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4490" y="1207707"/>
            <a:ext cx="233171" cy="23317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EF14A63-FC6C-3303-57AD-ABC238B95B33}"/>
              </a:ext>
            </a:extLst>
          </p:cNvPr>
          <p:cNvSpPr/>
          <p:nvPr/>
        </p:nvSpPr>
        <p:spPr>
          <a:xfrm>
            <a:off x="5673631" y="2503302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12</a:t>
            </a:r>
            <a:endParaRPr lang="en-US" sz="1050" b="1" dirty="0"/>
          </a:p>
        </p:txBody>
      </p:sp>
      <p:pic>
        <p:nvPicPr>
          <p:cNvPr id="21" name="Grafik 20" descr="Cursor mit einfarbiger Füllung">
            <a:extLst>
              <a:ext uri="{FF2B5EF4-FFF2-40B4-BE49-F238E27FC236}">
                <a16:creationId xmlns:a16="http://schemas.microsoft.com/office/drawing/2014/main" id="{16F6CFA5-5A21-2D57-7151-05EF1111D2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718" y="2342520"/>
            <a:ext cx="233171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99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Demo &amp; Exercise Git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93ABF0-745B-C5AE-8223-70A3CADE8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488" cy="51125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Instructions and source code for </a:t>
            </a:r>
            <a:r>
              <a:rPr lang="en-US" b="1" dirty="0"/>
              <a:t>demos, exercises, and homework </a:t>
            </a:r>
            <a:br>
              <a:rPr lang="en-US" dirty="0"/>
            </a:br>
            <a:r>
              <a:rPr lang="en-US" dirty="0"/>
              <a:t>are stored in a </a:t>
            </a:r>
            <a:r>
              <a:rPr lang="en-US" b="1" dirty="0"/>
              <a:t>Git repository</a:t>
            </a:r>
          </a:p>
          <a:p>
            <a:pPr>
              <a:spcAft>
                <a:spcPts val="600"/>
              </a:spcAft>
            </a:pPr>
            <a:r>
              <a:rPr lang="en-US" dirty="0"/>
              <a:t>Repository is already cloned in development containers at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dockeruser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-for-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You may </a:t>
            </a:r>
            <a:r>
              <a:rPr lang="en-US" b="1" dirty="0"/>
              <a:t>freely work and commit </a:t>
            </a:r>
            <a:r>
              <a:rPr lang="en-US" dirty="0"/>
              <a:t>in this local repository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Basic Git skills are assumed; reach out to us if help is needed or you would like to learn more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It is encouraged to work on your own branch: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 checkout –b &lt;USERNAME&gt;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You may push your branch to the Git remote to share with others: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 push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we will be </a:t>
            </a:r>
            <a:r>
              <a:rPr lang="en-US" b="1" dirty="0"/>
              <a:t>adding materials </a:t>
            </a:r>
            <a:r>
              <a:rPr lang="en-US" dirty="0"/>
              <a:t>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branch, </a:t>
            </a:r>
            <a:r>
              <a:rPr lang="en-US" b="1" dirty="0"/>
              <a:t>you will have to pull </a:t>
            </a:r>
            <a:r>
              <a:rPr lang="en-US" dirty="0"/>
              <a:t>those</a:t>
            </a:r>
            <a:r>
              <a:rPr lang="en-US" b="1" dirty="0"/>
              <a:t> </a:t>
            </a:r>
            <a:r>
              <a:rPr lang="en-US" dirty="0"/>
              <a:t>into your branch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&amp;&amp; git merge origin/main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We will let you know if necessary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0CE5F4D-28E5-E2FA-7919-5E2C5832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14" y="980728"/>
            <a:ext cx="137567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(5/5)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2" name="Grafik 21" descr="Cursor mit einfarbiger Füllung">
            <a:extLst>
              <a:ext uri="{FF2B5EF4-FFF2-40B4-BE49-F238E27FC236}">
                <a16:creationId xmlns:a16="http://schemas.microsoft.com/office/drawing/2014/main" id="{948B851A-DA3E-B592-3345-ABCF8FAD0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596" y="1614956"/>
            <a:ext cx="233171" cy="233171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207B461E-8190-05AF-85C1-0016635371AF}"/>
              </a:ext>
            </a:extLst>
          </p:cNvPr>
          <p:cNvSpPr/>
          <p:nvPr/>
        </p:nvSpPr>
        <p:spPr>
          <a:xfrm>
            <a:off x="2483746" y="1779052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7</a:t>
            </a:r>
            <a:endParaRPr lang="en-US" sz="14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F4F3AF-5C01-3B6A-A2E1-A5224B14F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9"/>
          <a:stretch/>
        </p:blipFill>
        <p:spPr>
          <a:xfrm>
            <a:off x="335756" y="980729"/>
            <a:ext cx="6002301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EA7B5F-8860-DA7A-526C-03804FF7A6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05" t="10057" r="29542" b="5604"/>
          <a:stretch/>
        </p:blipFill>
        <p:spPr>
          <a:xfrm>
            <a:off x="6660551" y="980729"/>
            <a:ext cx="2609355" cy="1825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FA6111-E44A-2B6C-7F12-70366D58D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551" y="3284984"/>
            <a:ext cx="5195693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B34D6584-41B0-5EDF-8206-91E82D8ECE48}"/>
              </a:ext>
            </a:extLst>
          </p:cNvPr>
          <p:cNvSpPr/>
          <p:nvPr/>
        </p:nvSpPr>
        <p:spPr>
          <a:xfrm>
            <a:off x="652076" y="1500624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15</a:t>
            </a:r>
            <a:endParaRPr lang="en-US" sz="1050" b="1" dirty="0"/>
          </a:p>
        </p:txBody>
      </p:sp>
      <p:pic>
        <p:nvPicPr>
          <p:cNvPr id="27" name="Grafik 26" descr="Cursor mit einfarbiger Füllung">
            <a:extLst>
              <a:ext uri="{FF2B5EF4-FFF2-40B4-BE49-F238E27FC236}">
                <a16:creationId xmlns:a16="http://schemas.microsoft.com/office/drawing/2014/main" id="{3F98FECE-B9F3-4914-6830-1387494448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163" y="1339842"/>
            <a:ext cx="233171" cy="233171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0DFB112A-43D6-2E33-6299-535614431268}"/>
              </a:ext>
            </a:extLst>
          </p:cNvPr>
          <p:cNvSpPr/>
          <p:nvPr/>
        </p:nvSpPr>
        <p:spPr>
          <a:xfrm>
            <a:off x="2041396" y="203934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16</a:t>
            </a:r>
            <a:endParaRPr lang="en-US" sz="1050" b="1" dirty="0"/>
          </a:p>
        </p:txBody>
      </p:sp>
      <p:pic>
        <p:nvPicPr>
          <p:cNvPr id="29" name="Grafik 28" descr="Cursor mit einfarbiger Füllung">
            <a:extLst>
              <a:ext uri="{FF2B5EF4-FFF2-40B4-BE49-F238E27FC236}">
                <a16:creationId xmlns:a16="http://schemas.microsoft.com/office/drawing/2014/main" id="{8C27E349-DA39-28EA-D9BC-55E03A19B4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483" y="1878559"/>
            <a:ext cx="233171" cy="233171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E43C4BFF-04D5-AA7F-BFDB-128575550C12}"/>
              </a:ext>
            </a:extLst>
          </p:cNvPr>
          <p:cNvSpPr/>
          <p:nvPr/>
        </p:nvSpPr>
        <p:spPr>
          <a:xfrm>
            <a:off x="3345657" y="216693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17</a:t>
            </a:r>
            <a:endParaRPr lang="en-US" sz="1050" b="1" dirty="0"/>
          </a:p>
        </p:txBody>
      </p:sp>
      <p:pic>
        <p:nvPicPr>
          <p:cNvPr id="31" name="Grafik 30" descr="Cursor mit einfarbiger Füllung">
            <a:extLst>
              <a:ext uri="{FF2B5EF4-FFF2-40B4-BE49-F238E27FC236}">
                <a16:creationId xmlns:a16="http://schemas.microsoft.com/office/drawing/2014/main" id="{05E6AA78-2B16-A2DA-FFA8-56DCE144A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4744" y="2006149"/>
            <a:ext cx="233171" cy="233171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7A1E9FE-9E90-6F67-E37F-D8A1A8203234}"/>
              </a:ext>
            </a:extLst>
          </p:cNvPr>
          <p:cNvSpPr/>
          <p:nvPr/>
        </p:nvSpPr>
        <p:spPr>
          <a:xfrm>
            <a:off x="5826587" y="147227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18</a:t>
            </a:r>
            <a:endParaRPr lang="en-US" sz="1050" b="1" dirty="0"/>
          </a:p>
        </p:txBody>
      </p:sp>
      <p:pic>
        <p:nvPicPr>
          <p:cNvPr id="33" name="Grafik 32" descr="Cursor mit einfarbiger Füllung">
            <a:extLst>
              <a:ext uri="{FF2B5EF4-FFF2-40B4-BE49-F238E27FC236}">
                <a16:creationId xmlns:a16="http://schemas.microsoft.com/office/drawing/2014/main" id="{73AF9A8E-3907-1347-53D1-78602117D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5674" y="1311489"/>
            <a:ext cx="233171" cy="233171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A10851D6-55A7-D378-5F00-072E846AE310}"/>
              </a:ext>
            </a:extLst>
          </p:cNvPr>
          <p:cNvSpPr/>
          <p:nvPr/>
        </p:nvSpPr>
        <p:spPr>
          <a:xfrm>
            <a:off x="8125401" y="2636618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19</a:t>
            </a:r>
            <a:endParaRPr lang="en-US" sz="1050" b="1" dirty="0"/>
          </a:p>
        </p:txBody>
      </p:sp>
      <p:pic>
        <p:nvPicPr>
          <p:cNvPr id="35" name="Grafik 34" descr="Cursor mit einfarbiger Füllung">
            <a:extLst>
              <a:ext uri="{FF2B5EF4-FFF2-40B4-BE49-F238E27FC236}">
                <a16:creationId xmlns:a16="http://schemas.microsoft.com/office/drawing/2014/main" id="{7AEB6E7D-32DD-F6C4-408D-8F0AF4982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4488" y="2475836"/>
            <a:ext cx="233171" cy="233171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3053318C-7BA7-55BA-F591-A351817FC1D2}"/>
              </a:ext>
            </a:extLst>
          </p:cNvPr>
          <p:cNvSpPr/>
          <p:nvPr/>
        </p:nvSpPr>
        <p:spPr>
          <a:xfrm>
            <a:off x="7712434" y="4327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b="1" dirty="0"/>
              <a:t>20</a:t>
            </a:r>
            <a:endParaRPr lang="en-US" sz="1050" b="1" dirty="0"/>
          </a:p>
        </p:txBody>
      </p:sp>
      <p:pic>
        <p:nvPicPr>
          <p:cNvPr id="37" name="Grafik 36" descr="Häkchen mit einfarbiger Füllung">
            <a:extLst>
              <a:ext uri="{FF2B5EF4-FFF2-40B4-BE49-F238E27FC236}">
                <a16:creationId xmlns:a16="http://schemas.microsoft.com/office/drawing/2014/main" id="{1C7EDE47-A061-BEEF-400D-C84E06D180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487" y="4181615"/>
            <a:ext cx="269045" cy="269045"/>
          </a:xfrm>
          <a:prstGeom prst="rect">
            <a:avLst/>
          </a:prstGeom>
        </p:spPr>
      </p:pic>
      <p:pic>
        <p:nvPicPr>
          <p:cNvPr id="41" name="Grafik 40" descr="Ausrufezeichen mit einfarbiger Füllung">
            <a:extLst>
              <a:ext uri="{FF2B5EF4-FFF2-40B4-BE49-F238E27FC236}">
                <a16:creationId xmlns:a16="http://schemas.microsoft.com/office/drawing/2014/main" id="{04CFD487-1158-8B1F-AB3E-0199381AE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975" y="4443349"/>
            <a:ext cx="648072" cy="648072"/>
          </a:xfrm>
          <a:prstGeom prst="rect">
            <a:avLst/>
          </a:prstGeom>
        </p:spPr>
      </p:pic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A776EC94-FE9E-BA10-B3D3-16C57873F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1047" y="4443349"/>
            <a:ext cx="5277010" cy="15059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Container image is based on </a:t>
            </a:r>
            <a:r>
              <a:rPr lang="en-US" b="1" dirty="0"/>
              <a:t>Linux Ubuntu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Container </a:t>
            </a:r>
            <a:r>
              <a:rPr lang="en-US" b="1" dirty="0"/>
              <a:t>username</a:t>
            </a:r>
            <a:r>
              <a:rPr lang="en-US" dirty="0"/>
              <a:t>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dockeruser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User </a:t>
            </a:r>
            <a:r>
              <a:rPr lang="en-US" b="1" dirty="0"/>
              <a:t>password</a:t>
            </a:r>
            <a:r>
              <a:rPr lang="en-US" dirty="0"/>
              <a:t>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dockeruser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User is allowed to run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/>
              <a:t> in container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6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in-NG"/>
          </a:p>
          <a:p>
            <a:r>
              <a:rPr lang="bin-NG" dirty="0"/>
              <a:t>Course Agenda</a:t>
            </a:r>
          </a:p>
        </p:txBody>
      </p:sp>
      <p:graphicFrame>
        <p:nvGraphicFramePr>
          <p:cNvPr id="4" name="Tabellenplatzhalter 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32806990"/>
              </p:ext>
            </p:extLst>
          </p:nvPr>
        </p:nvGraphicFramePr>
        <p:xfrm>
          <a:off x="334962" y="981074"/>
          <a:ext cx="11522075" cy="4968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66">
                  <a:extLst>
                    <a:ext uri="{9D8B030D-6E8A-4147-A177-3AD203B41FA5}">
                      <a16:colId xmlns:a16="http://schemas.microsoft.com/office/drawing/2014/main" val="1309718770"/>
                    </a:ext>
                  </a:extLst>
                </a:gridCol>
                <a:gridCol w="7129789">
                  <a:extLst>
                    <a:ext uri="{9D8B030D-6E8A-4147-A177-3AD203B41FA5}">
                      <a16:colId xmlns:a16="http://schemas.microsoft.com/office/drawing/2014/main" val="1487677080"/>
                    </a:ext>
                  </a:extLst>
                </a:gridCol>
                <a:gridCol w="3930520">
                  <a:extLst>
                    <a:ext uri="{9D8B030D-6E8A-4147-A177-3AD203B41FA5}">
                      <a16:colId xmlns:a16="http://schemas.microsoft.com/office/drawing/2014/main" val="2906666846"/>
                    </a:ext>
                  </a:extLst>
                </a:gridCol>
              </a:tblGrid>
              <a:tr h="552023">
                <a:tc>
                  <a:txBody>
                    <a:bodyPr/>
                    <a:lstStyle/>
                    <a:p>
                      <a:pPr algn="ctr"/>
                      <a:endParaRPr lang="en-US" sz="1600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&amp; Course Concept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(today)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64908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 Environment &amp; IDE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(today)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219936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Recap: C++ Syntax &amp; Language Elements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2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(04.07.2024)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99504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Design &amp; Patterns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3, 4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6786221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C++ Concepts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5, 6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119356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 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7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8399140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Efficient Software Development &amp; Best Practices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8, 9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855291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Code Quality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9, 10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297948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Wrap-Up &amp; Conclusion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10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45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9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DFE755-5301-A0C1-2737-EBAE14D36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Accessing Development Containers in VS Code – Troubleshooting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F374DB-B6FD-88C3-00C8-904858BE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654A41-D770-797E-70D4-2801A5A28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5600" y="980728"/>
            <a:ext cx="9359688" cy="41230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VS Code asking for password when connecting to remote development container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7C51C7-4DF4-7A87-A4FB-9D4EEE24A4BD}"/>
              </a:ext>
            </a:extLst>
          </p:cNvPr>
          <p:cNvSpPr txBox="1"/>
          <p:nvPr/>
        </p:nvSpPr>
        <p:spPr>
          <a:xfrm>
            <a:off x="335756" y="980728"/>
            <a:ext cx="1655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/>
              <a:t>Problem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AECAA05-5C52-6CB5-E12F-591D4C9EE9A7}"/>
              </a:ext>
            </a:extLst>
          </p:cNvPr>
          <p:cNvSpPr txBox="1">
            <a:spLocks/>
          </p:cNvSpPr>
          <p:nvPr/>
        </p:nvSpPr>
        <p:spPr>
          <a:xfrm>
            <a:off x="2495600" y="1515858"/>
            <a:ext cx="9359688" cy="2952317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SSH key authentication is failing</a:t>
            </a:r>
          </a:p>
          <a:p>
            <a:pPr>
              <a:spcAft>
                <a:spcPts val="600"/>
              </a:spcAft>
            </a:pPr>
            <a:r>
              <a:rPr lang="en-US" dirty="0"/>
              <a:t>May be debugged by running SSH manually in verbose mode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ssh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vvv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-training-for-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-development</a:t>
            </a:r>
          </a:p>
          <a:p>
            <a:pPr>
              <a:spcAft>
                <a:spcPts val="600"/>
              </a:spcAft>
            </a:pPr>
            <a:r>
              <a:rPr lang="en-US" dirty="0"/>
              <a:t>Most likely cause: permissions for private key are too open, i.e., other users on your computer could potentially misuse your private key</a:t>
            </a:r>
          </a:p>
          <a:p>
            <a:pPr>
              <a:spcAft>
                <a:spcPts val="600"/>
              </a:spcAft>
            </a:pPr>
            <a:r>
              <a:rPr lang="en-US" dirty="0"/>
              <a:t>SSH warns about this, decides to ignore the private key, and falls back to password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DFCDC0-123C-3455-0CFC-D2AE44AE3F7D}"/>
              </a:ext>
            </a:extLst>
          </p:cNvPr>
          <p:cNvSpPr txBox="1"/>
          <p:nvPr/>
        </p:nvSpPr>
        <p:spPr>
          <a:xfrm>
            <a:off x="335756" y="1515858"/>
            <a:ext cx="1655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/>
              <a:t>Explanation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15BA05-A954-2B17-D98A-5C6129AF0C2B}"/>
              </a:ext>
            </a:extLst>
          </p:cNvPr>
          <p:cNvSpPr txBox="1"/>
          <p:nvPr/>
        </p:nvSpPr>
        <p:spPr>
          <a:xfrm>
            <a:off x="335756" y="4591000"/>
            <a:ext cx="1655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/>
              <a:t>Solution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1533C9F-FD35-CC16-E559-0B5E6641F7CE}"/>
              </a:ext>
            </a:extLst>
          </p:cNvPr>
          <p:cNvSpPr txBox="1">
            <a:spLocks/>
          </p:cNvSpPr>
          <p:nvPr/>
        </p:nvSpPr>
        <p:spPr>
          <a:xfrm>
            <a:off x="2495600" y="4591000"/>
            <a:ext cx="9359688" cy="150229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Fix the file permissions for your private key, </a:t>
            </a:r>
            <a:r>
              <a:rPr lang="en-US" dirty="0" err="1"/>
              <a:t>s.t.</a:t>
            </a:r>
            <a:r>
              <a:rPr lang="en-US" dirty="0"/>
              <a:t> only your user can read/write it</a:t>
            </a:r>
          </a:p>
          <a:p>
            <a:pPr>
              <a:spcAft>
                <a:spcPts val="600"/>
              </a:spcAft>
            </a:pPr>
            <a:r>
              <a:rPr lang="en-US" dirty="0"/>
              <a:t>On Linux/Mac, run the following in a terminal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 &lt;PATH/TO/YOUR/PRIVATE/KEY&gt;</a:t>
            </a:r>
          </a:p>
          <a:p>
            <a:pPr>
              <a:spcAft>
                <a:spcPts val="600"/>
              </a:spcAft>
            </a:pPr>
            <a:r>
              <a:rPr lang="en-US" dirty="0"/>
              <a:t>On Windows, </a:t>
            </a:r>
            <a:r>
              <a:rPr lang="en-US" dirty="0">
                <a:hlinkClick r:id="rId3"/>
              </a:rPr>
              <a:t>follow these instructions</a:t>
            </a:r>
            <a:endParaRPr lang="en-US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ADCA282-6C04-9EF7-80E3-F18602307083}"/>
              </a:ext>
            </a:extLst>
          </p:cNvPr>
          <p:cNvCxnSpPr/>
          <p:nvPr/>
        </p:nvCxnSpPr>
        <p:spPr>
          <a:xfrm>
            <a:off x="335756" y="1454445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55AFF7-2B84-0844-7BC5-ACA28FAB43B6}"/>
              </a:ext>
            </a:extLst>
          </p:cNvPr>
          <p:cNvCxnSpPr/>
          <p:nvPr/>
        </p:nvCxnSpPr>
        <p:spPr>
          <a:xfrm>
            <a:off x="335756" y="4529588"/>
            <a:ext cx="11520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4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Remote Containers</a:t>
            </a:r>
          </a:p>
          <a:p>
            <a:r>
              <a:rPr lang="en-US" dirty="0"/>
              <a:t>Exercise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604523D2-B6EA-76D0-4FF3-ABD046F6BAAA}"/>
              </a:ext>
            </a:extLst>
          </p:cNvPr>
          <p:cNvSpPr/>
          <p:nvPr/>
        </p:nvSpPr>
        <p:spPr>
          <a:xfrm>
            <a:off x="3863751" y="3429000"/>
            <a:ext cx="4464496" cy="3429000"/>
          </a:xfrm>
          <a:prstGeom prst="round2SameRect">
            <a:avLst/>
          </a:prstGeom>
          <a:solidFill>
            <a:srgbClr val="24AB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E X E R C I S E | 20min</a:t>
            </a:r>
            <a:endParaRPr lang="en-US" sz="1600" b="1" dirty="0"/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Connect VS Code on your computer to your development container on our server </a:t>
            </a:r>
          </a:p>
          <a:p>
            <a:pPr marL="342900" indent="-342900">
              <a:buAutoNum type="arabicPeriod"/>
            </a:pPr>
            <a:r>
              <a:rPr lang="en-US" sz="1600" dirty="0"/>
              <a:t>Open the repository in VS Code</a:t>
            </a:r>
          </a:p>
          <a:p>
            <a:pPr marL="342900" indent="-342900">
              <a:buAutoNum type="arabicPeriod"/>
            </a:pPr>
            <a:r>
              <a:rPr lang="en-US" sz="1600" dirty="0"/>
              <a:t>Open a terminal and check the compiler version: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clang --version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i="1" dirty="0"/>
              <a:t>Slides available in learning space</a:t>
            </a:r>
            <a:r>
              <a:rPr lang="en-US" b="1" dirty="0"/>
              <a:t>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CE2FD75-290E-3F12-7F80-D10B70766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42" y="1988840"/>
            <a:ext cx="1285916" cy="128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2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2796042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231320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Standards and Compilers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93ABF0-745B-C5AE-8223-70A3CADE8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5761200" cy="51125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/>
              <a:t>C++ standard defines how the programming language is supposed to function</a:t>
            </a:r>
          </a:p>
          <a:p>
            <a:pPr>
              <a:spcAft>
                <a:spcPts val="600"/>
              </a:spcAft>
            </a:pPr>
            <a:r>
              <a:rPr lang="en-US" sz="1800" i="1" dirty="0"/>
              <a:t>Example: </a:t>
            </a:r>
            <a:r>
              <a:rPr lang="en-US" sz="1800" dirty="0"/>
              <a:t>an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/>
              <a:t> is guaranteed to be at least 16 bits wide</a:t>
            </a:r>
            <a:r>
              <a:rPr lang="en-US" sz="1800" baseline="30000" dirty="0"/>
              <a:t>1</a:t>
            </a:r>
            <a:endParaRPr lang="en-US" sz="1800" dirty="0"/>
          </a:p>
          <a:p>
            <a:pPr lvl="1">
              <a:spcAft>
                <a:spcPts val="600"/>
              </a:spcAft>
            </a:pPr>
            <a:r>
              <a:rPr lang="en-US" sz="1600" dirty="0"/>
              <a:t>Guaranteed range: -32768 to 32767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But most 32/64bit platforms implement it as 32bit anyway</a:t>
            </a:r>
          </a:p>
          <a:p>
            <a:pPr>
              <a:spcAft>
                <a:spcPts val="600"/>
              </a:spcAft>
            </a:pPr>
            <a:r>
              <a:rPr lang="en-US" sz="1800" b="1" dirty="0"/>
              <a:t>Overview of standards</a:t>
            </a:r>
            <a:r>
              <a:rPr lang="en-US" sz="1800" b="1" baseline="30000" dirty="0"/>
              <a:t>2</a:t>
            </a:r>
            <a:endParaRPr lang="en-US" sz="1800" b="1" dirty="0"/>
          </a:p>
          <a:p>
            <a:pPr lvl="1">
              <a:spcAft>
                <a:spcPts val="600"/>
              </a:spcAft>
            </a:pPr>
            <a:r>
              <a:rPr lang="en-US" sz="1600" b="1" dirty="0"/>
              <a:t>C++98: </a:t>
            </a:r>
            <a:r>
              <a:rPr lang="en-US" sz="1600" dirty="0"/>
              <a:t>first standard, basic C++ features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C++03: minor bug fixes and improvements</a:t>
            </a:r>
          </a:p>
          <a:p>
            <a:pPr lvl="1">
              <a:spcAft>
                <a:spcPts val="600"/>
              </a:spcAft>
            </a:pPr>
            <a:r>
              <a:rPr lang="en-US" sz="1600" b="1" dirty="0"/>
              <a:t>C++11: </a:t>
            </a:r>
            <a:r>
              <a:rPr lang="en-US" sz="1600" dirty="0"/>
              <a:t>major update with features like auto type deduction, lambda expressions, smart pointers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C++14: small enhancements and bug fixes</a:t>
            </a:r>
          </a:p>
          <a:p>
            <a:pPr lvl="1">
              <a:spcAft>
                <a:spcPts val="600"/>
              </a:spcAft>
            </a:pPr>
            <a:r>
              <a:rPr lang="en-US" sz="1600" b="1" dirty="0"/>
              <a:t>C++17: </a:t>
            </a:r>
            <a:r>
              <a:rPr lang="en-US" sz="1600" dirty="0"/>
              <a:t>new features like filesystem library, std::optional, std::variant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C++20: new features like concepts, coroutines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C++23: even more new features/improvements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D4910-EA00-A7B0-A48A-32F3E2C4A2D6}"/>
              </a:ext>
            </a:extLst>
          </p:cNvPr>
          <p:cNvSpPr txBox="1"/>
          <p:nvPr/>
        </p:nvSpPr>
        <p:spPr>
          <a:xfrm>
            <a:off x="335756" y="6647554"/>
            <a:ext cx="41040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1  </a:t>
            </a:r>
            <a:r>
              <a:rPr lang="en-US" sz="800" dirty="0">
                <a:hlinkClick r:id="rId2"/>
              </a:rPr>
              <a:t>Source</a:t>
            </a:r>
            <a:r>
              <a:rPr lang="en-US" sz="800" dirty="0"/>
              <a:t>   2  </a:t>
            </a:r>
            <a:r>
              <a:rPr lang="en-US" sz="800" dirty="0">
                <a:hlinkClick r:id="rId3"/>
              </a:rPr>
              <a:t>Source</a:t>
            </a:r>
            <a:endParaRPr lang="en-US" sz="8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235338F-676E-8E8D-FD52-3515B95764AF}"/>
              </a:ext>
            </a:extLst>
          </p:cNvPr>
          <p:cNvSpPr txBox="1">
            <a:spLocks/>
          </p:cNvSpPr>
          <p:nvPr/>
        </p:nvSpPr>
        <p:spPr>
          <a:xfrm>
            <a:off x="6095044" y="980728"/>
            <a:ext cx="5761200" cy="511256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 dirty="0"/>
              <a:t>C++ compilers implement the rules defined by the standard and perform the compilation process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Code written to a specific C++ standard can be compiled by any compliant compiler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Compilers vary in, e.g., standard support, platform support, code optimization, and diagnostics</a:t>
            </a:r>
          </a:p>
          <a:p>
            <a:pPr>
              <a:spcAft>
                <a:spcPts val="600"/>
              </a:spcAft>
            </a:pPr>
            <a:r>
              <a:rPr lang="en-US" sz="1800" b="1" dirty="0"/>
              <a:t>Overview of compilers</a:t>
            </a:r>
          </a:p>
          <a:p>
            <a:pPr lvl="1">
              <a:spcAft>
                <a:spcPts val="600"/>
              </a:spcAft>
            </a:pPr>
            <a:r>
              <a:rPr lang="en-US" sz="1600" b="1" dirty="0"/>
              <a:t>GCC</a:t>
            </a:r>
            <a:r>
              <a:rPr lang="en-US" sz="1600" dirty="0"/>
              <a:t> (GNU Compiler Collection)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Widely used, multi-platform and -language support, open-source</a:t>
            </a:r>
          </a:p>
          <a:p>
            <a:pPr lvl="1">
              <a:spcAft>
                <a:spcPts val="600"/>
              </a:spcAft>
            </a:pPr>
            <a:r>
              <a:rPr lang="en-US" sz="1600" b="1" dirty="0"/>
              <a:t>Clang/LLVM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Widely used, multi-platform and -language support, open-source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Clang is compiler frontend for C-like languages built on the LLVM compiler backend for any language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MSVC (Microsoft Visual C++)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Primarily targeted at Windows development</a:t>
            </a:r>
          </a:p>
          <a:p>
            <a:pPr>
              <a:spcAft>
                <a:spcPts val="600"/>
              </a:spcAft>
            </a:pPr>
            <a:r>
              <a:rPr lang="en-US" sz="1800" i="1" dirty="0"/>
              <a:t>Fun question: </a:t>
            </a:r>
            <a:r>
              <a:rPr lang="en-US" sz="1800" dirty="0"/>
              <a:t>what programming languages are the compilers written in?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3F81B86-0DF8-F855-4241-3B6119493E35}"/>
              </a:ext>
            </a:extLst>
          </p:cNvPr>
          <p:cNvSpPr/>
          <p:nvPr/>
        </p:nvSpPr>
        <p:spPr>
          <a:xfrm>
            <a:off x="334801" y="4365104"/>
            <a:ext cx="5531756" cy="36559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7022946-B4BF-367A-A69B-F1E2C15BC8F1}"/>
              </a:ext>
            </a:extLst>
          </p:cNvPr>
          <p:cNvSpPr/>
          <p:nvPr/>
        </p:nvSpPr>
        <p:spPr>
          <a:xfrm>
            <a:off x="334801" y="4730698"/>
            <a:ext cx="5531756" cy="55166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1D225C7-F902-9A2E-3A00-F891BE66DA57}"/>
              </a:ext>
            </a:extLst>
          </p:cNvPr>
          <p:cNvSpPr/>
          <p:nvPr/>
        </p:nvSpPr>
        <p:spPr>
          <a:xfrm>
            <a:off x="6095044" y="3789039"/>
            <a:ext cx="5761200" cy="1115469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1FDCE6D-3BFD-EA76-8B73-389EE2CB9337}"/>
              </a:ext>
            </a:extLst>
          </p:cNvPr>
          <p:cNvGrpSpPr/>
          <p:nvPr/>
        </p:nvGrpSpPr>
        <p:grpSpPr>
          <a:xfrm>
            <a:off x="8688288" y="659513"/>
            <a:ext cx="1404152" cy="123111"/>
            <a:chOff x="8760296" y="641593"/>
            <a:chExt cx="1404152" cy="123111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E1D18A-1A8D-1FA0-ADCB-77BA8FEBA03A}"/>
                </a:ext>
              </a:extLst>
            </p:cNvPr>
            <p:cNvSpPr txBox="1"/>
            <p:nvPr/>
          </p:nvSpPr>
          <p:spPr>
            <a:xfrm>
              <a:off x="9012320" y="641593"/>
              <a:ext cx="115212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en-US" sz="800" dirty="0"/>
                <a:t>o be used in this course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CEB24994-FE19-189E-8ABB-A071E977A284}"/>
                </a:ext>
              </a:extLst>
            </p:cNvPr>
            <p:cNvSpPr/>
            <p:nvPr/>
          </p:nvSpPr>
          <p:spPr>
            <a:xfrm>
              <a:off x="8760296" y="641593"/>
              <a:ext cx="215348" cy="123111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3" name="Rechteck: obere Ecken abgerundet 22">
            <a:extLst>
              <a:ext uri="{FF2B5EF4-FFF2-40B4-BE49-F238E27FC236}">
                <a16:creationId xmlns:a16="http://schemas.microsoft.com/office/drawing/2014/main" id="{A9CE62F5-BF60-67B3-088F-7F83C6669C0F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Step-by-Step Compilation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05_step-by-step-compilation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4B98397-F1B6-9648-8CC4-752D961E7819}"/>
              </a:ext>
            </a:extLst>
          </p:cNvPr>
          <p:cNvGrpSpPr/>
          <p:nvPr/>
        </p:nvGrpSpPr>
        <p:grpSpPr>
          <a:xfrm>
            <a:off x="3323431" y="1844824"/>
            <a:ext cx="5545138" cy="1320708"/>
            <a:chOff x="6311900" y="983650"/>
            <a:chExt cx="5545138" cy="1320708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B4E1DFA-D11D-433D-666F-6E2F53A3BEA7}"/>
                </a:ext>
              </a:extLst>
            </p:cNvPr>
            <p:cNvSpPr/>
            <p:nvPr/>
          </p:nvSpPr>
          <p:spPr>
            <a:xfrm>
              <a:off x="6311900" y="983650"/>
              <a:ext cx="5545138" cy="13207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r>
                <a:rPr lang="en-US" sz="1600" dirty="0">
                  <a:solidFill>
                    <a:srgbClr val="804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#include &lt;iostream&gt;</a:t>
              </a:r>
            </a:p>
            <a:p>
              <a:r>
                <a:rPr lang="en-US" sz="1600" dirty="0">
                  <a:solidFill>
                    <a:srgbClr val="8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main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cout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808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"Hello World!"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endl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7AC46E3-6485-618D-CB9B-7F6EF0CB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2584" y="1061517"/>
              <a:ext cx="368102" cy="413792"/>
            </a:xfrm>
            <a:prstGeom prst="rect">
              <a:avLst/>
            </a:prstGeom>
          </p:spPr>
        </p:pic>
      </p:grpSp>
      <p:sp>
        <p:nvSpPr>
          <p:cNvPr id="34" name="Sprechblase: rechteckig mit abgerundeten Ecken 33">
            <a:extLst>
              <a:ext uri="{FF2B5EF4-FFF2-40B4-BE49-F238E27FC236}">
                <a16:creationId xmlns:a16="http://schemas.microsoft.com/office/drawing/2014/main" id="{08DB2B57-7B4A-D7B1-60F0-C13FAFC22BF0}"/>
              </a:ext>
            </a:extLst>
          </p:cNvPr>
          <p:cNvSpPr/>
          <p:nvPr/>
        </p:nvSpPr>
        <p:spPr>
          <a:xfrm>
            <a:off x="4943872" y="3402820"/>
            <a:ext cx="2304256" cy="432048"/>
          </a:xfrm>
          <a:prstGeom prst="wedgeRoundRectCallout">
            <a:avLst>
              <a:gd name="adj1" fmla="val -20246"/>
              <a:gd name="adj2" fmla="val -83517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“Hello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40448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76687"/>
              </p:ext>
            </p:extLst>
          </p:nvPr>
        </p:nvGraphicFramePr>
        <p:xfrm>
          <a:off x="335756" y="980729"/>
          <a:ext cx="11520487" cy="508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r>
                        <a:rPr lang="en-US" b="1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–E hello.cpp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hello.i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Expands macros and included header files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  <a:tr h="894060">
                <a:tc>
                  <a:txBody>
                    <a:bodyPr/>
                    <a:lstStyle/>
                    <a:p>
                      <a:r>
                        <a:rPr lang="en-US" b="1" noProof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Compilation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–S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hello.i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hello.s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Translates high-level C++ code to low-level, platform-dependent, but still human-readable assembly instructions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575096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Assembly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–c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hello.s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hello.o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Produces binary machine code; not yet executable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928521"/>
                  </a:ext>
                </a:extLst>
              </a:tr>
              <a:tr h="894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Linking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hello.o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hello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Combines object file with necessary libraries and resolves symbol references; produces final executable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828180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Execution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./hello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the program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89948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1-4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„Compilation“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hello.cpp –o hello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Combines all compilation steps into one single 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141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671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 – Preprocessing (1/5)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194925"/>
              </p:ext>
            </p:extLst>
          </p:nvPr>
        </p:nvGraphicFramePr>
        <p:xfrm>
          <a:off x="335756" y="980729"/>
          <a:ext cx="11520487" cy="1300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r>
                        <a:rPr lang="en-US" b="1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–E hello.cpp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hello.i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Expands macros and included header files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0433FEDC-B60C-8A99-3ADB-575BABF6601C}"/>
              </a:ext>
            </a:extLst>
          </p:cNvPr>
          <p:cNvSpPr/>
          <p:nvPr/>
        </p:nvSpPr>
        <p:spPr>
          <a:xfrm>
            <a:off x="6311105" y="2827320"/>
            <a:ext cx="5545138" cy="31605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"hello.cpp"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1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404 "&lt;built-in&gt;"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"&lt;command line&gt;" 1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2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"hello.cpp" 2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/11/iostream" 1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37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/11/iostream" 3</a:t>
            </a:r>
          </a:p>
          <a:p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/x86_64-linux-gnu/11/../../../../include/x86_64-linux-gnu/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/11/bits/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c++config.h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1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278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/x86_64-linux-gnu/11/../../../../include/x86_64-linux-gnu/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/11/bits/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c++config.h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3</a:t>
            </a:r>
          </a:p>
          <a:p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std</a:t>
            </a:r>
          </a:p>
          <a:p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ptrdiff_t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plus 30.000+ more lines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B162DC8-3CA2-3949-B533-7E486EC9B069}"/>
              </a:ext>
            </a:extLst>
          </p:cNvPr>
          <p:cNvGrpSpPr/>
          <p:nvPr/>
        </p:nvGrpSpPr>
        <p:grpSpPr>
          <a:xfrm>
            <a:off x="335756" y="3747247"/>
            <a:ext cx="5545138" cy="1320708"/>
            <a:chOff x="6311900" y="983650"/>
            <a:chExt cx="5545138" cy="1320708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199062F-C5A4-FEC5-8FEF-3D999DC5F395}"/>
                </a:ext>
              </a:extLst>
            </p:cNvPr>
            <p:cNvSpPr/>
            <p:nvPr/>
          </p:nvSpPr>
          <p:spPr>
            <a:xfrm>
              <a:off x="6311900" y="983650"/>
              <a:ext cx="5545138" cy="13207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r>
                <a:rPr lang="en-US" sz="1600" dirty="0">
                  <a:solidFill>
                    <a:srgbClr val="804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#include &lt;iostream&gt;</a:t>
              </a:r>
            </a:p>
            <a:p>
              <a:r>
                <a:rPr lang="en-US" sz="1600" dirty="0">
                  <a:solidFill>
                    <a:srgbClr val="8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main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cout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808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"Hello World!"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&lt;&lt;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std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::</a:t>
              </a:r>
              <a:r>
                <a:rPr lang="en-US" sz="1600" b="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endl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6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dirty="0">
                  <a:solidFill>
                    <a:srgbClr val="FF800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US" sz="16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8A338A1-936D-A3BE-B537-B23913DC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2584" y="1061517"/>
              <a:ext cx="368102" cy="413792"/>
            </a:xfrm>
            <a:prstGeom prst="rect">
              <a:avLst/>
            </a:prstGeom>
          </p:spPr>
        </p:pic>
      </p:grp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411948B-4960-E378-2B82-50258846436B}"/>
              </a:ext>
            </a:extLst>
          </p:cNvPr>
          <p:cNvSpPr/>
          <p:nvPr/>
        </p:nvSpPr>
        <p:spPr>
          <a:xfrm>
            <a:off x="5937488" y="4256919"/>
            <a:ext cx="317022" cy="301364"/>
          </a:xfrm>
          <a:prstGeom prst="rightArrow">
            <a:avLst>
              <a:gd name="adj1" fmla="val 33593"/>
              <a:gd name="adj2" fmla="val 619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5864CE4-D308-318B-717C-DC302C4012EA}"/>
              </a:ext>
            </a:extLst>
          </p:cNvPr>
          <p:cNvSpPr/>
          <p:nvPr/>
        </p:nvSpPr>
        <p:spPr>
          <a:xfrm>
            <a:off x="6311105" y="2827320"/>
            <a:ext cx="5545138" cy="31605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	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"hello.cpp"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section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startup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"ax"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p2align	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#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Begin function 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cxx_global_var_init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	__cxx_global_var_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@function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cxx_global_var_init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# @__cxx_global_var_init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cfi_startproc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%bb.0: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pushq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cfi_offset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cfi_def_cfa_register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_ZStL8__ioinit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_ZNSt8ios_base4InitC1Ev@PLT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_ZNSt8ios_base4InitD1Ev@GOTPCREL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_ZStL8__ioinit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dso_handle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100 lines in total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 – Compilation (2/5)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51224"/>
              </p:ext>
            </p:extLst>
          </p:nvPr>
        </p:nvGraphicFramePr>
        <p:xfrm>
          <a:off x="335756" y="980729"/>
          <a:ext cx="11520487" cy="1564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r>
                        <a:rPr lang="en-US" b="1" noProof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Compilation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–S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hello.i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hello.s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Translates high-level C++ code to low-level, platform-dependent, but still human-readable assembly instructions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892CA53D-42B3-2995-CB43-DA50EDAA81E3}"/>
              </a:ext>
            </a:extLst>
          </p:cNvPr>
          <p:cNvSpPr/>
          <p:nvPr/>
        </p:nvSpPr>
        <p:spPr>
          <a:xfrm>
            <a:off x="335756" y="2831253"/>
            <a:ext cx="5545138" cy="31605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"hello.cpp"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1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404 "&lt;built-in&gt;"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"&lt;command line&gt;" 1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"&lt;built-in&gt;" 2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"hello.cpp" 2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/11/iostream" 1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37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/11/iostream" 3</a:t>
            </a:r>
          </a:p>
          <a:p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1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/x86_64-linux-gnu/11/../../../../include/x86_64-linux-gnu/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/11/bits/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c++config.h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1 3</a:t>
            </a:r>
          </a:p>
          <a:p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278 "/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/bin/../lib/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/x86_64-linux-gnu/11/../../../../include/x86_64-linux-gnu/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/11/bits/</a:t>
            </a:r>
            <a:r>
              <a:rPr lang="en-US" sz="900" dirty="0" err="1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c++config.h</a:t>
            </a:r>
            <a:r>
              <a:rPr lang="en-US" sz="9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3</a:t>
            </a:r>
          </a:p>
          <a:p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std</a:t>
            </a:r>
          </a:p>
          <a:p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ptrdiff_t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plus 30.000+ more lines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82B512B-C9FA-B9CD-0127-E5379C0AB816}"/>
              </a:ext>
            </a:extLst>
          </p:cNvPr>
          <p:cNvSpPr/>
          <p:nvPr/>
        </p:nvSpPr>
        <p:spPr>
          <a:xfrm>
            <a:off x="5937488" y="4260852"/>
            <a:ext cx="317022" cy="301364"/>
          </a:xfrm>
          <a:prstGeom prst="rightArrow">
            <a:avLst>
              <a:gd name="adj1" fmla="val 33593"/>
              <a:gd name="adj2" fmla="val 619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5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 – Assembly (3/5)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57980"/>
              </p:ext>
            </p:extLst>
          </p:nvPr>
        </p:nvGraphicFramePr>
        <p:xfrm>
          <a:off x="335756" y="980729"/>
          <a:ext cx="11520487" cy="1300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Assembly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–c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hello.s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hello.o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Produces binary machine code; not yet executable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ACA0CAD-3D28-F0FF-447C-9E84C3D3D521}"/>
              </a:ext>
            </a:extLst>
          </p:cNvPr>
          <p:cNvSpPr/>
          <p:nvPr/>
        </p:nvSpPr>
        <p:spPr>
          <a:xfrm>
            <a:off x="335756" y="2827320"/>
            <a:ext cx="5545138" cy="31605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	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"hello.cpp"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section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startup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"ax"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p2align	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#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Begin function 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cxx_global_var_init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	__cxx_global_var_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@function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cxx_global_var_init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  # @__cxx_global_var_init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cfi_startproc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%bb.0: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pushq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cfi_offset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b="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cfi_def_cfa_register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_ZStL8__ioinit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_ZNSt8ios_base4InitC1Ev@PLT</a:t>
            </a: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_ZNSt8ios_base4InitD1Ev@GOTPCREL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_ZStL8__ioinit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leaq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__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dso_handle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rip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b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b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sz="1000" b="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100 lines in total</a:t>
            </a:r>
          </a:p>
        </p:txBody>
      </p:sp>
      <p:pic>
        <p:nvPicPr>
          <p:cNvPr id="6" name="Grafik 5" descr="Binär mit einfarbiger Füllung">
            <a:extLst>
              <a:ext uri="{FF2B5EF4-FFF2-40B4-BE49-F238E27FC236}">
                <a16:creationId xmlns:a16="http://schemas.microsoft.com/office/drawing/2014/main" id="{21667919-7CC4-A210-2B4D-89ADADE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1606" y="3795533"/>
            <a:ext cx="1224136" cy="1224136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59ABA6F-BA03-7ADA-FC82-64454A52BF89}"/>
              </a:ext>
            </a:extLst>
          </p:cNvPr>
          <p:cNvSpPr/>
          <p:nvPr/>
        </p:nvSpPr>
        <p:spPr>
          <a:xfrm>
            <a:off x="5937488" y="4260852"/>
            <a:ext cx="317022" cy="301364"/>
          </a:xfrm>
          <a:prstGeom prst="rightArrow">
            <a:avLst>
              <a:gd name="adj1" fmla="val 33593"/>
              <a:gd name="adj2" fmla="val 619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0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 – Linking (4/5)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12282"/>
              </p:ext>
            </p:extLst>
          </p:nvPr>
        </p:nvGraphicFramePr>
        <p:xfrm>
          <a:off x="335756" y="980729"/>
          <a:ext cx="11520487" cy="1564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Linking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clang++ </a:t>
                      </a:r>
                      <a:r>
                        <a:rPr lang="en-US" sz="180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hello.o</a:t>
                      </a: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–o hello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Combines object file with necessary libraries and resolves symbol references; produces final executable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</a:tbl>
          </a:graphicData>
        </a:graphic>
      </p:graphicFrame>
      <p:pic>
        <p:nvPicPr>
          <p:cNvPr id="5" name="Grafik 4" descr="Binär mit einfarbiger Füllung">
            <a:extLst>
              <a:ext uri="{FF2B5EF4-FFF2-40B4-BE49-F238E27FC236}">
                <a16:creationId xmlns:a16="http://schemas.microsoft.com/office/drawing/2014/main" id="{6996DDCF-A69A-220B-E950-D27E172B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1606" y="3795533"/>
            <a:ext cx="1224136" cy="1224136"/>
          </a:xfrm>
          <a:prstGeom prst="rect">
            <a:avLst/>
          </a:prstGeom>
        </p:spPr>
      </p:pic>
      <p:pic>
        <p:nvPicPr>
          <p:cNvPr id="6" name="Grafik 5" descr="Binär mit einfarbiger Füllung">
            <a:extLst>
              <a:ext uri="{FF2B5EF4-FFF2-40B4-BE49-F238E27FC236}">
                <a16:creationId xmlns:a16="http://schemas.microsoft.com/office/drawing/2014/main" id="{800C58D0-E4C5-ACA8-F3F6-FF9524F6D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6257" y="3795533"/>
            <a:ext cx="1224136" cy="1224136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2E361736-B635-4583-EBAC-2346064081BC}"/>
              </a:ext>
            </a:extLst>
          </p:cNvPr>
          <p:cNvSpPr/>
          <p:nvPr/>
        </p:nvSpPr>
        <p:spPr>
          <a:xfrm>
            <a:off x="5937488" y="4260852"/>
            <a:ext cx="317022" cy="301364"/>
          </a:xfrm>
          <a:prstGeom prst="rightArrow">
            <a:avLst>
              <a:gd name="adj1" fmla="val 33593"/>
              <a:gd name="adj2" fmla="val 619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3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50F8312-45EC-F124-56BD-41C71AD6D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en-US" dirty="0"/>
              <a:t>Didactic Concept: Learn by building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AC40A-185A-A531-EE43-AA0897C08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F66DB0FD-3A8A-F705-976F-F50A595A5F27}"/>
              </a:ext>
            </a:extLst>
          </p:cNvPr>
          <p:cNvSpPr/>
          <p:nvPr/>
        </p:nvSpPr>
        <p:spPr>
          <a:xfrm>
            <a:off x="7215999" y="3395666"/>
            <a:ext cx="4597969" cy="2625622"/>
          </a:xfrm>
          <a:prstGeom prst="cube">
            <a:avLst/>
          </a:prstGeom>
          <a:solidFill>
            <a:srgbClr val="00549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 Application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E2F29D6-A0FB-F8FE-9847-5AF52F14169F}"/>
              </a:ext>
            </a:extLst>
          </p:cNvPr>
          <p:cNvGrpSpPr/>
          <p:nvPr/>
        </p:nvGrpSpPr>
        <p:grpSpPr>
          <a:xfrm>
            <a:off x="227262" y="5410039"/>
            <a:ext cx="2616200" cy="769441"/>
            <a:chOff x="2172368" y="1396999"/>
            <a:chExt cx="2616200" cy="769441"/>
          </a:xfrm>
        </p:grpSpPr>
        <p:sp>
          <p:nvSpPr>
            <p:cNvPr id="31" name="Textfeld 8">
              <a:extLst>
                <a:ext uri="{FF2B5EF4-FFF2-40B4-BE49-F238E27FC236}">
                  <a16:creationId xmlns:a16="http://schemas.microsoft.com/office/drawing/2014/main" id="{7A8BA825-2484-30B3-0297-52952576993A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Development Environment &amp; IDE</a:t>
              </a:r>
              <a:endParaRPr kumimoji="0" lang="en-US" sz="1600" b="1" i="0" u="none" strike="noStrike" kern="120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feld 9">
              <a:extLst>
                <a:ext uri="{FF2B5EF4-FFF2-40B4-BE49-F238E27FC236}">
                  <a16:creationId xmlns:a16="http://schemas.microsoft.com/office/drawing/2014/main" id="{D5DF1582-BCD9-8569-D8BD-682C2CEFBB00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9C1DAB7-196F-E1AB-5284-19B5213B60B4}"/>
              </a:ext>
            </a:extLst>
          </p:cNvPr>
          <p:cNvGrpSpPr/>
          <p:nvPr/>
        </p:nvGrpSpPr>
        <p:grpSpPr>
          <a:xfrm>
            <a:off x="9979525" y="848270"/>
            <a:ext cx="2616200" cy="769441"/>
            <a:chOff x="2172368" y="1396999"/>
            <a:chExt cx="2616200" cy="769441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E06AC64-F9D3-F00B-807A-8A258715C3C3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Testing &amp;</a:t>
              </a:r>
              <a:b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</a:b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Code Quality</a:t>
              </a: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D5EAF63-8A16-E010-FBA9-D49045DDFFA6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7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6013751-ED80-1BBB-79F3-31D0ABFA55CE}"/>
              </a:ext>
            </a:extLst>
          </p:cNvPr>
          <p:cNvGrpSpPr/>
          <p:nvPr/>
        </p:nvGrpSpPr>
        <p:grpSpPr>
          <a:xfrm>
            <a:off x="7490772" y="1608565"/>
            <a:ext cx="3652251" cy="769441"/>
            <a:chOff x="2172368" y="1396999"/>
            <a:chExt cx="3652251" cy="769441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B0E5F2F-822B-CF16-F25F-6EA6B54AC0D1}"/>
                </a:ext>
              </a:extLst>
            </p:cNvPr>
            <p:cNvSpPr txBox="1"/>
            <p:nvPr/>
          </p:nvSpPr>
          <p:spPr>
            <a:xfrm>
              <a:off x="2586790" y="1490579"/>
              <a:ext cx="32378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Efficient Software Development &amp; Best Practices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4796E3E-52D7-259E-79E7-FA86EE95E9FD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6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D993989-BF3E-8766-DA95-7575F4373776}"/>
              </a:ext>
            </a:extLst>
          </p:cNvPr>
          <p:cNvGrpSpPr/>
          <p:nvPr/>
        </p:nvGrpSpPr>
        <p:grpSpPr>
          <a:xfrm>
            <a:off x="6038070" y="2368860"/>
            <a:ext cx="2616200" cy="769441"/>
            <a:chOff x="2172368" y="1396999"/>
            <a:chExt cx="2616200" cy="769441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1F9DDE0-6B1D-C25A-1355-9691BB80834A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Embedded</a:t>
              </a:r>
              <a:b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</a:b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Software</a:t>
              </a: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D8A32DE-F071-3478-3268-4D9C90CC872D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5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298C12C-664F-2044-BF40-F77A9BFCB8FD}"/>
              </a:ext>
            </a:extLst>
          </p:cNvPr>
          <p:cNvGrpSpPr/>
          <p:nvPr/>
        </p:nvGrpSpPr>
        <p:grpSpPr>
          <a:xfrm>
            <a:off x="4585368" y="3129155"/>
            <a:ext cx="2616200" cy="769441"/>
            <a:chOff x="2172368" y="1396999"/>
            <a:chExt cx="2616200" cy="769441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FA40AB47-8F8B-48ED-1FAA-0BABAD80F649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Modern C++ Concepts</a:t>
              </a: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C63A2F5-F3FB-35EE-1DC5-E04838955066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4</a:t>
              </a: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CEE553F-C6B2-1DA4-C789-19669E2C757E}"/>
              </a:ext>
            </a:extLst>
          </p:cNvPr>
          <p:cNvGrpSpPr/>
          <p:nvPr/>
        </p:nvGrpSpPr>
        <p:grpSpPr>
          <a:xfrm>
            <a:off x="3132666" y="3889450"/>
            <a:ext cx="2616200" cy="769441"/>
            <a:chOff x="2172368" y="1396999"/>
            <a:chExt cx="2616200" cy="769441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D34E507-0C4C-ACFD-036B-6C5994A3937C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Software Design &amp; Patterns</a:t>
              </a:r>
              <a:endParaRPr kumimoji="0" lang="en-US" sz="1600" b="1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10A6538-8F73-9225-8973-58765F9FAD7C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3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74E3144-9203-AE39-11A7-7F9842177C21}"/>
              </a:ext>
            </a:extLst>
          </p:cNvPr>
          <p:cNvGrpSpPr/>
          <p:nvPr/>
        </p:nvGrpSpPr>
        <p:grpSpPr>
          <a:xfrm>
            <a:off x="1679964" y="4649745"/>
            <a:ext cx="2616200" cy="769441"/>
            <a:chOff x="2172368" y="1396999"/>
            <a:chExt cx="2616200" cy="769441"/>
          </a:xfrm>
        </p:grpSpPr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D2E1E66-96DF-9B02-1E57-486E9F76D0E8}"/>
                </a:ext>
              </a:extLst>
            </p:cNvPr>
            <p:cNvSpPr txBox="1"/>
            <p:nvPr/>
          </p:nvSpPr>
          <p:spPr>
            <a:xfrm>
              <a:off x="2586790" y="1490579"/>
              <a:ext cx="220177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C++ Syntax &amp; Language Elements</a:t>
              </a: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6F0C92-4265-5606-5150-FF31563E02E5}"/>
                </a:ext>
              </a:extLst>
            </p:cNvPr>
            <p:cNvSpPr txBox="1"/>
            <p:nvPr/>
          </p:nvSpPr>
          <p:spPr>
            <a:xfrm>
              <a:off x="2172368" y="1396999"/>
              <a:ext cx="41709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uLnTx/>
                  <a:uFillTx/>
                  <a:cs typeface="Arial"/>
                </a:rPr>
                <a:t>2</a:t>
              </a:r>
            </a:p>
          </p:txBody>
        </p:sp>
      </p:grpSp>
      <p:sp>
        <p:nvSpPr>
          <p:cNvPr id="51" name="Würfel 50">
            <a:extLst>
              <a:ext uri="{FF2B5EF4-FFF2-40B4-BE49-F238E27FC236}">
                <a16:creationId xmlns:a16="http://schemas.microsoft.com/office/drawing/2014/main" id="{4E64E9F4-25F7-2EF2-9BE3-1078ACA88E4B}"/>
              </a:ext>
            </a:extLst>
          </p:cNvPr>
          <p:cNvSpPr/>
          <p:nvPr/>
        </p:nvSpPr>
        <p:spPr>
          <a:xfrm>
            <a:off x="4793915" y="4888163"/>
            <a:ext cx="1984320" cy="1133125"/>
          </a:xfrm>
          <a:prstGeom prst="cube">
            <a:avLst/>
          </a:prstGeom>
          <a:solidFill>
            <a:srgbClr val="00549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C8973748-6C8C-0477-B779-E3F308EB3D20}"/>
              </a:ext>
            </a:extLst>
          </p:cNvPr>
          <p:cNvSpPr/>
          <p:nvPr/>
        </p:nvSpPr>
        <p:spPr>
          <a:xfrm>
            <a:off x="3492534" y="5526937"/>
            <a:ext cx="865704" cy="494351"/>
          </a:xfrm>
          <a:prstGeom prst="cube">
            <a:avLst/>
          </a:prstGeom>
          <a:solidFill>
            <a:srgbClr val="00549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958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Step-by-Step Compilation with Clang – Execution (5/5)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C17BD-D280-6339-5FE5-FDA291738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7ED547D-2DBB-1C10-68B8-0D5DFA51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210494"/>
              </p:ext>
            </p:extLst>
          </p:nvPr>
        </p:nvGraphicFramePr>
        <p:xfrm>
          <a:off x="335756" y="980729"/>
          <a:ext cx="11520487" cy="1300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76">
                  <a:extLst>
                    <a:ext uri="{9D8B030D-6E8A-4147-A177-3AD203B41FA5}">
                      <a16:colId xmlns:a16="http://schemas.microsoft.com/office/drawing/2014/main" val="8101255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89124937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882891487"/>
                    </a:ext>
                  </a:extLst>
                </a:gridCol>
                <a:gridCol w="4536107">
                  <a:extLst>
                    <a:ext uri="{9D8B030D-6E8A-4147-A177-3AD203B41FA5}">
                      <a16:colId xmlns:a16="http://schemas.microsoft.com/office/drawing/2014/main" val="4249664429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Command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247339"/>
                  </a:ext>
                </a:extLst>
              </a:tr>
              <a:tr h="650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Execution</a:t>
                      </a:r>
                      <a:endParaRPr lang="en-US" sz="180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./hello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the program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53202"/>
                  </a:ext>
                </a:extLst>
              </a:tr>
            </a:tbl>
          </a:graphicData>
        </a:graphic>
      </p:graphicFrame>
      <p:sp>
        <p:nvSpPr>
          <p:cNvPr id="3" name="Sprechblase: rechteckig mit abgerundeten Ecken 2">
            <a:extLst>
              <a:ext uri="{FF2B5EF4-FFF2-40B4-BE49-F238E27FC236}">
                <a16:creationId xmlns:a16="http://schemas.microsoft.com/office/drawing/2014/main" id="{9C26BE87-504D-D3DD-C02C-CA98E55E1E49}"/>
              </a:ext>
            </a:extLst>
          </p:cNvPr>
          <p:cNvSpPr/>
          <p:nvPr/>
        </p:nvSpPr>
        <p:spPr>
          <a:xfrm>
            <a:off x="6023992" y="3717032"/>
            <a:ext cx="2304256" cy="432048"/>
          </a:xfrm>
          <a:prstGeom prst="wedgeRoundRectCallout">
            <a:avLst>
              <a:gd name="adj1" fmla="val 57152"/>
              <a:gd name="adj2" fmla="val 45918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“Hello World!”</a:t>
            </a:r>
          </a:p>
        </p:txBody>
      </p:sp>
      <p:pic>
        <p:nvPicPr>
          <p:cNvPr id="6" name="Grafik 5" descr="Binär mit einfarbiger Füllung">
            <a:extLst>
              <a:ext uri="{FF2B5EF4-FFF2-40B4-BE49-F238E27FC236}">
                <a16:creationId xmlns:a16="http://schemas.microsoft.com/office/drawing/2014/main" id="{95F784EE-F361-49AD-EC40-8CF12A6D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1606" y="3795533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Step-by-Step Compilation</a:t>
            </a:r>
          </a:p>
          <a:p>
            <a:r>
              <a:rPr lang="en-US" dirty="0"/>
              <a:t>Exercise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604523D2-B6EA-76D0-4FF3-ABD046F6BAAA}"/>
              </a:ext>
            </a:extLst>
          </p:cNvPr>
          <p:cNvSpPr/>
          <p:nvPr/>
        </p:nvSpPr>
        <p:spPr>
          <a:xfrm>
            <a:off x="3863751" y="3429000"/>
            <a:ext cx="4464496" cy="3429000"/>
          </a:xfrm>
          <a:prstGeom prst="round2SameRect">
            <a:avLst/>
          </a:prstGeom>
          <a:solidFill>
            <a:srgbClr val="24AB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E X E R C I S E | 15min</a:t>
            </a:r>
          </a:p>
          <a:p>
            <a:pPr algn="ctr"/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01_clang-compiler-errors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AE259F4-EC2C-059D-422C-7CE7588E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42" y="1988840"/>
            <a:ext cx="1285916" cy="128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3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3269870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739796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4E762C1D-C1F7-F910-704D-C39D3BDEA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557" y="6596962"/>
            <a:ext cx="471500" cy="237275"/>
          </a:xfrm>
        </p:spPr>
        <p:txBody>
          <a:bodyPr/>
          <a:lstStyle/>
          <a:p>
            <a:fld id="{F58435E4-A45A-4423-96D3-4E945C51256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Extensions, Tasks, Debugging</a:t>
            </a:r>
          </a:p>
          <a:p>
            <a:r>
              <a:rPr lang="en-US" dirty="0"/>
              <a:t>Extensions</a:t>
            </a:r>
          </a:p>
        </p:txBody>
      </p:sp>
      <p:sp>
        <p:nvSpPr>
          <p:cNvPr id="16" name="Rechteck: obere Ecken abgerundet 15">
            <a:extLst>
              <a:ext uri="{FF2B5EF4-FFF2-40B4-BE49-F238E27FC236}">
                <a16:creationId xmlns:a16="http://schemas.microsoft.com/office/drawing/2014/main" id="{CAE35E83-2862-16E6-E58D-DC9E78394A50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VS Code Extensions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06_vs-code-extensions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F66A2A-694B-0121-45F9-0C489775C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One key selling point of VS Code is its </a:t>
            </a:r>
            <a:r>
              <a:rPr lang="en-US" b="1" dirty="0"/>
              <a:t>customizability through extensions </a:t>
            </a:r>
            <a:r>
              <a:rPr lang="en-US" dirty="0"/>
              <a:t>for practically anything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Languages, debuggers, productivity tools, themes, and more</a:t>
            </a:r>
          </a:p>
          <a:p>
            <a:pPr>
              <a:spcAft>
                <a:spcPts val="600"/>
              </a:spcAft>
            </a:pPr>
            <a:r>
              <a:rPr lang="en-US" dirty="0"/>
              <a:t>The repository contains a list of </a:t>
            </a:r>
            <a:r>
              <a:rPr lang="en-US" b="1" dirty="0"/>
              <a:t>recommended extensions</a:t>
            </a:r>
            <a:r>
              <a:rPr lang="en-US" dirty="0"/>
              <a:t>, some of which are </a:t>
            </a:r>
            <a:r>
              <a:rPr lang="en-US" b="1" dirty="0"/>
              <a:t>strictly necessary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Go to the extensions tab (</a:t>
            </a:r>
            <a:r>
              <a:rPr lang="en-US" dirty="0" err="1"/>
              <a:t>Ctrl+Shift+X</a:t>
            </a:r>
            <a:r>
              <a:rPr lang="en-US" dirty="0"/>
              <a:t>) and search for “@recommended”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Install all workspace recommendations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Recommendations are defined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extensions.json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You are </a:t>
            </a:r>
            <a:r>
              <a:rPr lang="en-US" b="1" dirty="0"/>
              <a:t>free to install any other extension </a:t>
            </a:r>
            <a:r>
              <a:rPr lang="en-US" dirty="0"/>
              <a:t>that you might find useful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Reference information about VS Code extensions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4E762C1D-C1F7-F910-704D-C39D3BDEA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557" y="6596962"/>
            <a:ext cx="471500" cy="237275"/>
          </a:xfrm>
        </p:spPr>
        <p:txBody>
          <a:bodyPr/>
          <a:lstStyle/>
          <a:p>
            <a:fld id="{F58435E4-A45A-4423-96D3-4E945C51256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Extensions, Tasks, Debugging</a:t>
            </a:r>
          </a:p>
          <a:p>
            <a:r>
              <a:rPr lang="en-US" dirty="0"/>
              <a:t>Tasks</a:t>
            </a:r>
          </a:p>
        </p:txBody>
      </p:sp>
      <p:sp>
        <p:nvSpPr>
          <p:cNvPr id="16" name="Rechteck: obere Ecken abgerundet 15">
            <a:extLst>
              <a:ext uri="{FF2B5EF4-FFF2-40B4-BE49-F238E27FC236}">
                <a16:creationId xmlns:a16="http://schemas.microsoft.com/office/drawing/2014/main" id="{CAE35E83-2862-16E6-E58D-DC9E78394A50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VS Code Tasks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07_vs-code-tasks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F66A2A-694B-0121-45F9-0C489775C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VS Code allows to define so-called </a:t>
            </a:r>
            <a:r>
              <a:rPr lang="en-US" b="1" dirty="0"/>
              <a:t>tasks for natively integrating any external tools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Compiling source files, formatting, running scripts, etc.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Tasks are defined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tasks.json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repository already defines </a:t>
            </a:r>
            <a:r>
              <a:rPr lang="en-US" b="1" dirty="0"/>
              <a:t>two basic tasks for compiling and running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Default build task (</a:t>
            </a:r>
            <a:r>
              <a:rPr lang="en-US" i="1" dirty="0" err="1"/>
              <a:t>Ctrl+Shift+B</a:t>
            </a:r>
            <a:r>
              <a:rPr lang="en-US" i="1" dirty="0"/>
              <a:t>): </a:t>
            </a:r>
            <a:r>
              <a:rPr lang="en-US" dirty="0"/>
              <a:t>Compile current file with clang++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Default test task (</a:t>
            </a:r>
            <a:r>
              <a:rPr lang="en-US" i="1" dirty="0" err="1"/>
              <a:t>Ctrl+Shift+P</a:t>
            </a:r>
            <a:r>
              <a:rPr lang="en-US" i="1" dirty="0"/>
              <a:t> / Tasks: Run test task): </a:t>
            </a:r>
            <a:r>
              <a:rPr lang="en-US" dirty="0"/>
              <a:t>Run executable of current file</a:t>
            </a:r>
          </a:p>
          <a:p>
            <a:pPr>
              <a:spcAft>
                <a:spcPts val="600"/>
              </a:spcAft>
            </a:pPr>
            <a:r>
              <a:rPr lang="en-US" dirty="0"/>
              <a:t>You are </a:t>
            </a:r>
            <a:r>
              <a:rPr lang="en-US" b="1" dirty="0"/>
              <a:t>free to define any other task </a:t>
            </a:r>
            <a:r>
              <a:rPr lang="en-US" dirty="0"/>
              <a:t>that you might find useful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Reference information about VS Code tasks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4E762C1D-C1F7-F910-704D-C39D3BDEA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557" y="6596962"/>
            <a:ext cx="471500" cy="237275"/>
          </a:xfrm>
        </p:spPr>
        <p:txBody>
          <a:bodyPr/>
          <a:lstStyle/>
          <a:p>
            <a:fld id="{F58435E4-A45A-4423-96D3-4E945C51256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Extensions, Tasks, Debugging</a:t>
            </a:r>
          </a:p>
          <a:p>
            <a:r>
              <a:rPr lang="en-US" dirty="0"/>
              <a:t>Debugging</a:t>
            </a:r>
          </a:p>
        </p:txBody>
      </p:sp>
      <p:sp>
        <p:nvSpPr>
          <p:cNvPr id="16" name="Rechteck: obere Ecken abgerundet 15">
            <a:extLst>
              <a:ext uri="{FF2B5EF4-FFF2-40B4-BE49-F238E27FC236}">
                <a16:creationId xmlns:a16="http://schemas.microsoft.com/office/drawing/2014/main" id="{CAE35E83-2862-16E6-E58D-DC9E78394A50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VS Code Debugging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08_vs-code-debugging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F66A2A-694B-0121-45F9-0C489775C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VS Code has a </a:t>
            </a:r>
            <a:r>
              <a:rPr lang="en-US" b="1" dirty="0"/>
              <a:t>built-in debugging system </a:t>
            </a:r>
            <a:r>
              <a:rPr lang="en-US" dirty="0"/>
              <a:t>driven by debugging extensions for specific languages</a:t>
            </a:r>
            <a:endParaRPr lang="en-US" b="1" dirty="0"/>
          </a:p>
          <a:p>
            <a:pPr lvl="1">
              <a:spcAft>
                <a:spcPts val="600"/>
              </a:spcAft>
            </a:pPr>
            <a:r>
              <a:rPr lang="en-US" dirty="0"/>
              <a:t>Breakpoints, data inspection, debug console, etc.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Debugging configurations are defined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launch.json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repository already defines a </a:t>
            </a:r>
            <a:r>
              <a:rPr lang="en-US" b="1" dirty="0"/>
              <a:t>basic debugging configuration </a:t>
            </a:r>
            <a:r>
              <a:rPr lang="en-US" dirty="0"/>
              <a:t>using the LLVM debugger LLDB on the currently active executable</a:t>
            </a:r>
          </a:p>
          <a:p>
            <a:pPr>
              <a:spcAft>
                <a:spcPts val="600"/>
              </a:spcAft>
            </a:pPr>
            <a:r>
              <a:rPr lang="en-US" dirty="0"/>
              <a:t>You are </a:t>
            </a:r>
            <a:r>
              <a:rPr lang="en-US" b="1" dirty="0"/>
              <a:t>free to define any other debugging configuration </a:t>
            </a:r>
            <a:r>
              <a:rPr lang="en-US" dirty="0"/>
              <a:t>that you might find useful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Reference information about VS Code debugging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4E762C1D-C1F7-F910-704D-C39D3BDEA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6557" y="6596962"/>
            <a:ext cx="471500" cy="237275"/>
          </a:xfrm>
        </p:spPr>
        <p:txBody>
          <a:bodyPr/>
          <a:lstStyle/>
          <a:p>
            <a:fld id="{F58435E4-A45A-4423-96D3-4E945C51256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0DD9BA-B5B2-A6F6-2FA1-C7F082D8C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Extensions, Tasks, Debugging</a:t>
            </a:r>
          </a:p>
          <a:p>
            <a:r>
              <a:rPr lang="en-US" dirty="0"/>
              <a:t>IntelliSense and More Editing Features</a:t>
            </a:r>
          </a:p>
        </p:txBody>
      </p:sp>
      <p:sp>
        <p:nvSpPr>
          <p:cNvPr id="16" name="Rechteck: obere Ecken abgerundet 15">
            <a:extLst>
              <a:ext uri="{FF2B5EF4-FFF2-40B4-BE49-F238E27FC236}">
                <a16:creationId xmlns:a16="http://schemas.microsoft.com/office/drawing/2014/main" id="{CAE35E83-2862-16E6-E58D-DC9E78394A50}"/>
              </a:ext>
            </a:extLst>
          </p:cNvPr>
          <p:cNvSpPr/>
          <p:nvPr/>
        </p:nvSpPr>
        <p:spPr>
          <a:xfrm>
            <a:off x="3863752" y="5157192"/>
            <a:ext cx="4464496" cy="1700808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 E M O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VS Code IntelliSense and more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09_vs-code-intellisense-and-more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6F66A2A-694B-0121-45F9-0C489775C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IntelliSense</a:t>
            </a:r>
            <a:r>
              <a:rPr lang="en-US" dirty="0"/>
              <a:t> is a general term for various code editing features</a:t>
            </a:r>
            <a:endParaRPr lang="en-US" b="1" dirty="0"/>
          </a:p>
          <a:p>
            <a:pPr lvl="1">
              <a:spcAft>
                <a:spcPts val="600"/>
              </a:spcAft>
            </a:pPr>
            <a:r>
              <a:rPr lang="en-US" dirty="0"/>
              <a:t>Code completion, parameter info, quick info, etc.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IntelliSense is constantly scanning the entire code base to provide suggestions and information</a:t>
            </a:r>
          </a:p>
          <a:p>
            <a:pPr>
              <a:spcAft>
                <a:spcPts val="600"/>
              </a:spcAft>
            </a:pPr>
            <a:r>
              <a:rPr lang="en-US" dirty="0"/>
              <a:t>Next to IntelliSense, the C/C++ extension for VS Code brings </a:t>
            </a:r>
            <a:r>
              <a:rPr lang="en-US" b="1" dirty="0"/>
              <a:t>more small productivity features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Syntax highlighting, code formatting, go to definition, go to declaration, etc.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Reference information about VS Code IntelliSense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Reference information about editing and navigating C++ code in VS Code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Working with Visual Studio Code – Extensions, Tasks, Debugging</a:t>
            </a:r>
          </a:p>
          <a:p>
            <a:r>
              <a:rPr lang="en-US" dirty="0"/>
              <a:t>Exercise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604523D2-B6EA-76D0-4FF3-ABD046F6BAAA}"/>
              </a:ext>
            </a:extLst>
          </p:cNvPr>
          <p:cNvSpPr/>
          <p:nvPr/>
        </p:nvSpPr>
        <p:spPr>
          <a:xfrm>
            <a:off x="3863751" y="3429000"/>
            <a:ext cx="4464496" cy="3429000"/>
          </a:xfrm>
          <a:prstGeom prst="round2SameRect">
            <a:avLst/>
          </a:prstGeom>
          <a:solidFill>
            <a:srgbClr val="24AB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E X E R C I S E | 25min</a:t>
            </a:r>
          </a:p>
          <a:p>
            <a:pPr algn="ctr"/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02_golden-ratio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AE259F4-EC2C-059D-422C-7CE7588E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42" y="1988840"/>
            <a:ext cx="1285916" cy="128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86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70FB7D-DF2E-D145-81F3-138AC6F08A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5360" y="3709475"/>
            <a:ext cx="11540728" cy="504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7C830-49D6-A5BB-169A-B684ABFE7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28" y="980728"/>
            <a:ext cx="11396712" cy="4968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C++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What‘s needed?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</a:t>
            </a:r>
            <a:r>
              <a:rPr lang="en-US" dirty="0" err="1"/>
              <a:t>JupyterHub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Remote Containers</a:t>
            </a:r>
          </a:p>
          <a:p>
            <a:pPr>
              <a:lnSpc>
                <a:spcPct val="150000"/>
              </a:lnSpc>
            </a:pPr>
            <a:r>
              <a:rPr lang="en-US" dirty="0"/>
              <a:t>Step-by-Step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Working with Visual Studio Code – Extensions, Tasks, Debugging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827677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Wrap-up</a:t>
            </a:r>
            <a:endParaRPr lang="en-US" noProof="0" dirty="0"/>
          </a:p>
          <a:p>
            <a:r>
              <a:rPr lang="en-US" noProof="0" dirty="0"/>
              <a:t>Learning Objectives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noProof="0" dirty="0"/>
              <a:t> </a:t>
            </a:r>
            <a:r>
              <a:rPr lang="en-US" dirty="0"/>
              <a:t>Get to know the development environments of the course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dirty="0"/>
              <a:t> Gain background knowledge about containerization and remote development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noProof="0" dirty="0"/>
              <a:t> Get started with C++ development in Visual Studio </a:t>
            </a:r>
            <a:r>
              <a:rPr lang="en-US" dirty="0"/>
              <a:t>Code</a:t>
            </a:r>
            <a:endParaRPr lang="en-US" noProof="0" dirty="0"/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dirty="0"/>
              <a:t> Know details about the compilation process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dirty="0"/>
              <a:t> L</a:t>
            </a:r>
            <a:r>
              <a:rPr lang="en-US" noProof="0" dirty="0"/>
              <a:t>earn about C++’s history and relevance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88307-AB87-B28F-49B1-93F324B85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50F8312-45EC-F124-56BD-41C71AD6D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Sample Application: Lidar Object Detection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AC40A-185A-A531-EE43-AA0897C08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F66DB0FD-3A8A-F705-976F-F50A595A5F27}"/>
              </a:ext>
            </a:extLst>
          </p:cNvPr>
          <p:cNvSpPr/>
          <p:nvPr/>
        </p:nvSpPr>
        <p:spPr>
          <a:xfrm>
            <a:off x="4517675" y="4074700"/>
            <a:ext cx="3156651" cy="1802572"/>
          </a:xfrm>
          <a:prstGeom prst="cube">
            <a:avLst/>
          </a:prstGeom>
          <a:solidFill>
            <a:srgbClr val="00549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 Application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6394F212-487C-8E01-98AB-56F56D1FFD4D}"/>
              </a:ext>
            </a:extLst>
          </p:cNvPr>
          <p:cNvGrpSpPr/>
          <p:nvPr/>
        </p:nvGrpSpPr>
        <p:grpSpPr>
          <a:xfrm>
            <a:off x="4978190" y="1124744"/>
            <a:ext cx="2696136" cy="2819247"/>
            <a:chOff x="4978190" y="1124744"/>
            <a:chExt cx="2696136" cy="281924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3A89DD4-A570-63B0-492D-A40CAFDD5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190" y="1124744"/>
              <a:ext cx="2696136" cy="2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594F831-C4AF-01B2-0F9A-4799DABD973D}"/>
                </a:ext>
              </a:extLst>
            </p:cNvPr>
            <p:cNvSpPr txBox="1"/>
            <p:nvPr/>
          </p:nvSpPr>
          <p:spPr>
            <a:xfrm>
              <a:off x="7314682" y="3820880"/>
              <a:ext cx="35964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hlinkClick r:id="rId3"/>
                </a:rPr>
                <a:t>Source</a:t>
              </a:r>
              <a:endParaRPr lang="en-US" sz="800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2717DB6-40A9-8982-DD8C-98FE6977CEA3}"/>
              </a:ext>
            </a:extLst>
          </p:cNvPr>
          <p:cNvGrpSpPr/>
          <p:nvPr/>
        </p:nvGrpSpPr>
        <p:grpSpPr>
          <a:xfrm>
            <a:off x="9280259" y="4252094"/>
            <a:ext cx="1222358" cy="1071597"/>
            <a:chOff x="8976320" y="4293096"/>
            <a:chExt cx="1371600" cy="1202432"/>
          </a:xfrm>
        </p:grpSpPr>
        <p:pic>
          <p:nvPicPr>
            <p:cNvPr id="6" name="Grafik 5" descr="Würfel mit einfarbiger Füllung">
              <a:extLst>
                <a:ext uri="{FF2B5EF4-FFF2-40B4-BE49-F238E27FC236}">
                  <a16:creationId xmlns:a16="http://schemas.microsoft.com/office/drawing/2014/main" id="{E96FC1FC-14B9-1DC1-E224-5724E52E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6320" y="4293096"/>
              <a:ext cx="914400" cy="914400"/>
            </a:xfrm>
            <a:prstGeom prst="rect">
              <a:avLst/>
            </a:prstGeom>
          </p:spPr>
        </p:pic>
        <p:pic>
          <p:nvPicPr>
            <p:cNvPr id="7" name="Grafik 6" descr="Würfel mit einfarbiger Füllung">
              <a:extLst>
                <a:ext uri="{FF2B5EF4-FFF2-40B4-BE49-F238E27FC236}">
                  <a16:creationId xmlns:a16="http://schemas.microsoft.com/office/drawing/2014/main" id="{4013FAE6-0817-26A0-79FC-74C409AF3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33520" y="4581128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6ED8340-AD15-C07C-7A4C-01C2C02FB419}"/>
              </a:ext>
            </a:extLst>
          </p:cNvPr>
          <p:cNvGrpSpPr/>
          <p:nvPr/>
        </p:nvGrpSpPr>
        <p:grpSpPr>
          <a:xfrm>
            <a:off x="2005214" y="4543437"/>
            <a:ext cx="719644" cy="667320"/>
            <a:chOff x="1309564" y="4281557"/>
            <a:chExt cx="719644" cy="66732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AA1B6656-6E50-E394-CBDA-78A327B751D2}"/>
                </a:ext>
              </a:extLst>
            </p:cNvPr>
            <p:cNvSpPr/>
            <p:nvPr/>
          </p:nvSpPr>
          <p:spPr>
            <a:xfrm>
              <a:off x="1487488" y="4374770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3332A27-2421-16C0-4F97-BC113AF76762}"/>
                </a:ext>
              </a:extLst>
            </p:cNvPr>
            <p:cNvSpPr/>
            <p:nvPr/>
          </p:nvSpPr>
          <p:spPr>
            <a:xfrm>
              <a:off x="1536036" y="4446778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3A6FE05-6014-A2E9-5CCF-D88FF0C7D736}"/>
                </a:ext>
              </a:extLst>
            </p:cNvPr>
            <p:cNvSpPr/>
            <p:nvPr/>
          </p:nvSpPr>
          <p:spPr>
            <a:xfrm>
              <a:off x="1639888" y="4527170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0F6BA9-A3F5-1228-B215-D776ED5ADAA1}"/>
                </a:ext>
              </a:extLst>
            </p:cNvPr>
            <p:cNvSpPr/>
            <p:nvPr/>
          </p:nvSpPr>
          <p:spPr>
            <a:xfrm>
              <a:off x="1688436" y="4599178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726D047-B2AC-C110-5B70-CA844BB44D56}"/>
                </a:ext>
              </a:extLst>
            </p:cNvPr>
            <p:cNvSpPr/>
            <p:nvPr/>
          </p:nvSpPr>
          <p:spPr>
            <a:xfrm>
              <a:off x="1790949" y="4429379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95E310-7C66-E002-5C44-5C8258D458D6}"/>
                </a:ext>
              </a:extLst>
            </p:cNvPr>
            <p:cNvSpPr/>
            <p:nvPr/>
          </p:nvSpPr>
          <p:spPr>
            <a:xfrm>
              <a:off x="1852534" y="4558965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A85BDBA-4037-2CD5-EC15-A88166A2C78B}"/>
                </a:ext>
              </a:extLst>
            </p:cNvPr>
            <p:cNvSpPr/>
            <p:nvPr/>
          </p:nvSpPr>
          <p:spPr>
            <a:xfrm>
              <a:off x="1524338" y="4568353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35E22DF-4F71-6268-A5B8-F88848E83C53}"/>
                </a:ext>
              </a:extLst>
            </p:cNvPr>
            <p:cNvSpPr/>
            <p:nvPr/>
          </p:nvSpPr>
          <p:spPr>
            <a:xfrm>
              <a:off x="1616428" y="4740997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08596CA6-2064-D303-433D-9D9AD217E66D}"/>
                </a:ext>
              </a:extLst>
            </p:cNvPr>
            <p:cNvSpPr/>
            <p:nvPr/>
          </p:nvSpPr>
          <p:spPr>
            <a:xfrm>
              <a:off x="1656592" y="4338766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B9A8802-60F7-8FB8-3774-35A37128C79B}"/>
                </a:ext>
              </a:extLst>
            </p:cNvPr>
            <p:cNvSpPr/>
            <p:nvPr/>
          </p:nvSpPr>
          <p:spPr>
            <a:xfrm>
              <a:off x="1443946" y="4599178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CDE1D1F-7B2A-A05C-97E8-217B96757E53}"/>
                </a:ext>
              </a:extLst>
            </p:cNvPr>
            <p:cNvSpPr/>
            <p:nvPr/>
          </p:nvSpPr>
          <p:spPr>
            <a:xfrm>
              <a:off x="1760444" y="4696167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B6B3B53-4ECC-0681-0CBE-A787C45BEF2C}"/>
                </a:ext>
              </a:extLst>
            </p:cNvPr>
            <p:cNvSpPr/>
            <p:nvPr/>
          </p:nvSpPr>
          <p:spPr>
            <a:xfrm>
              <a:off x="1402932" y="4768175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C010E22-D9DD-7382-89E9-CF21092E72B0}"/>
                </a:ext>
              </a:extLst>
            </p:cNvPr>
            <p:cNvSpPr/>
            <p:nvPr/>
          </p:nvSpPr>
          <p:spPr>
            <a:xfrm>
              <a:off x="1885192" y="4742096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290CE93-1C21-FA75-023E-C98B7E99F4A5}"/>
                </a:ext>
              </a:extLst>
            </p:cNvPr>
            <p:cNvSpPr/>
            <p:nvPr/>
          </p:nvSpPr>
          <p:spPr>
            <a:xfrm>
              <a:off x="1309564" y="4632338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1C0D244-02FC-5A9F-1CC0-E30961B851EC}"/>
                </a:ext>
              </a:extLst>
            </p:cNvPr>
            <p:cNvSpPr/>
            <p:nvPr/>
          </p:nvSpPr>
          <p:spPr>
            <a:xfrm>
              <a:off x="1885192" y="4456773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4A73429-D36F-F8CC-02BA-47CE5EF1056E}"/>
                </a:ext>
              </a:extLst>
            </p:cNvPr>
            <p:cNvSpPr/>
            <p:nvPr/>
          </p:nvSpPr>
          <p:spPr>
            <a:xfrm>
              <a:off x="1575414" y="4804861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3AD84BB-1D24-A514-7E72-9C11C7FCC899}"/>
                </a:ext>
              </a:extLst>
            </p:cNvPr>
            <p:cNvSpPr/>
            <p:nvPr/>
          </p:nvSpPr>
          <p:spPr>
            <a:xfrm>
              <a:off x="1743251" y="4281557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13BE241A-5585-5FE4-4460-B114EA11D687}"/>
                </a:ext>
              </a:extLst>
            </p:cNvPr>
            <p:cNvSpPr/>
            <p:nvPr/>
          </p:nvSpPr>
          <p:spPr>
            <a:xfrm>
              <a:off x="1315006" y="4455162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8C46B9D-08FD-115F-2EC8-1B66A6229AB4}"/>
                </a:ext>
              </a:extLst>
            </p:cNvPr>
            <p:cNvSpPr/>
            <p:nvPr/>
          </p:nvSpPr>
          <p:spPr>
            <a:xfrm>
              <a:off x="1454471" y="4298069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DD11ABC-9F1C-E0B6-F841-BA523D6236D2}"/>
                </a:ext>
              </a:extLst>
            </p:cNvPr>
            <p:cNvSpPr/>
            <p:nvPr/>
          </p:nvSpPr>
          <p:spPr>
            <a:xfrm>
              <a:off x="1791438" y="4790590"/>
              <a:ext cx="144016" cy="1440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58C34ABD-D7F2-4643-9C27-4B41BA5AE30C}"/>
              </a:ext>
            </a:extLst>
          </p:cNvPr>
          <p:cNvSpPr txBox="1"/>
          <p:nvPr/>
        </p:nvSpPr>
        <p:spPr>
          <a:xfrm>
            <a:off x="1242002" y="5230941"/>
            <a:ext cx="22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b="1" dirty="0"/>
              <a:t>3D points detected by lidar sensor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427EB81-A820-D592-2216-938529EBE06B}"/>
              </a:ext>
            </a:extLst>
          </p:cNvPr>
          <p:cNvSpPr txBox="1"/>
          <p:nvPr/>
        </p:nvSpPr>
        <p:spPr>
          <a:xfrm>
            <a:off x="8307262" y="523094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b="1" dirty="0"/>
              <a:t>3D bounding boxes enclosing detected objects</a:t>
            </a:r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3074876D-DF6A-9DFF-C402-BF4910FABBC6}"/>
              </a:ext>
            </a:extLst>
          </p:cNvPr>
          <p:cNvSpPr/>
          <p:nvPr/>
        </p:nvSpPr>
        <p:spPr>
          <a:xfrm>
            <a:off x="3705836" y="4759964"/>
            <a:ext cx="59407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FAF6BCC1-0D66-834D-110F-8CC479AB733E}"/>
              </a:ext>
            </a:extLst>
          </p:cNvPr>
          <p:cNvSpPr/>
          <p:nvPr/>
        </p:nvSpPr>
        <p:spPr>
          <a:xfrm>
            <a:off x="7896200" y="4778713"/>
            <a:ext cx="594073" cy="432044"/>
          </a:xfrm>
          <a:prstGeom prst="rightArrow">
            <a:avLst>
              <a:gd name="adj1" fmla="val 33593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1C7D91D7-18DB-965A-9F26-A239D202E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4542519" cy="49685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ADAS-related, yet probably unfamiliar</a:t>
            </a:r>
          </a:p>
          <a:p>
            <a:pPr>
              <a:spcAft>
                <a:spcPts val="600"/>
              </a:spcAft>
            </a:pPr>
            <a:r>
              <a:rPr lang="en-US" dirty="0"/>
              <a:t>Closer to automated driving (AD) than advanced driver assistance systems (ADAS)</a:t>
            </a:r>
          </a:p>
          <a:p>
            <a:pPr>
              <a:spcAft>
                <a:spcPts val="600"/>
              </a:spcAft>
            </a:pPr>
            <a:r>
              <a:rPr lang="en-US" dirty="0"/>
              <a:t>More focus on C++ implementation, less focus on the function itself</a:t>
            </a:r>
          </a:p>
        </p:txBody>
      </p:sp>
    </p:spTree>
    <p:extLst>
      <p:ext uri="{BB962C8B-B14F-4D97-AF65-F5344CB8AC3E}">
        <p14:creationId xmlns:p14="http://schemas.microsoft.com/office/powerpoint/2010/main" val="42298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allAtOnce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C2E4F2-6A69-E345-2416-CF2FBBE3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Wrap-up</a:t>
            </a:r>
            <a:endParaRPr lang="en-US" noProof="0" dirty="0"/>
          </a:p>
          <a:p>
            <a:r>
              <a:rPr lang="en-US" noProof="0" dirty="0"/>
              <a:t>Homework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70B72-4627-329E-98FD-E95B523C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604523D2-B6EA-76D0-4FF3-ABD046F6BAAA}"/>
              </a:ext>
            </a:extLst>
          </p:cNvPr>
          <p:cNvSpPr/>
          <p:nvPr/>
        </p:nvSpPr>
        <p:spPr>
          <a:xfrm>
            <a:off x="3863751" y="3429000"/>
            <a:ext cx="4464496" cy="3429000"/>
          </a:xfrm>
          <a:prstGeom prst="round2SameRect">
            <a:avLst/>
          </a:prstGeom>
          <a:solidFill>
            <a:srgbClr val="7030A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H O M E W O R K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Ensure that both </a:t>
            </a:r>
            <a:r>
              <a:rPr lang="en-US" sz="1600" dirty="0" err="1"/>
              <a:t>JupyterHub</a:t>
            </a:r>
            <a:r>
              <a:rPr lang="en-US" sz="1600" dirty="0"/>
              <a:t> and VS Code development environments are working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Finish in-workshop exercises, if </a:t>
            </a:r>
            <a:r>
              <a:rPr lang="en-US" sz="1600" dirty="0" err="1"/>
              <a:t>necesssary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73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Wrap-up</a:t>
            </a:r>
            <a:endParaRPr lang="bin-NG" dirty="0"/>
          </a:p>
          <a:p>
            <a:r>
              <a:rPr lang="bin-NG" dirty="0"/>
              <a:t>Course Agenda</a:t>
            </a:r>
          </a:p>
        </p:txBody>
      </p:sp>
      <p:graphicFrame>
        <p:nvGraphicFramePr>
          <p:cNvPr id="4" name="Tabellenplatzhalter 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958943157"/>
              </p:ext>
            </p:extLst>
          </p:nvPr>
        </p:nvGraphicFramePr>
        <p:xfrm>
          <a:off x="334962" y="981074"/>
          <a:ext cx="11522075" cy="4968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66">
                  <a:extLst>
                    <a:ext uri="{9D8B030D-6E8A-4147-A177-3AD203B41FA5}">
                      <a16:colId xmlns:a16="http://schemas.microsoft.com/office/drawing/2014/main" val="1309718770"/>
                    </a:ext>
                  </a:extLst>
                </a:gridCol>
                <a:gridCol w="7129789">
                  <a:extLst>
                    <a:ext uri="{9D8B030D-6E8A-4147-A177-3AD203B41FA5}">
                      <a16:colId xmlns:a16="http://schemas.microsoft.com/office/drawing/2014/main" val="1487677080"/>
                    </a:ext>
                  </a:extLst>
                </a:gridCol>
                <a:gridCol w="3930520">
                  <a:extLst>
                    <a:ext uri="{9D8B030D-6E8A-4147-A177-3AD203B41FA5}">
                      <a16:colId xmlns:a16="http://schemas.microsoft.com/office/drawing/2014/main" val="2906666846"/>
                    </a:ext>
                  </a:extLst>
                </a:gridCol>
              </a:tblGrid>
              <a:tr h="552023">
                <a:tc>
                  <a:txBody>
                    <a:bodyPr/>
                    <a:lstStyle/>
                    <a:p>
                      <a:pPr algn="ctr"/>
                      <a:endParaRPr lang="en-US" sz="1600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&amp; Course Concept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(today)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64908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 Environment &amp; IDE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(today)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219936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Recap: C++ Syntax &amp; Language Elements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2 </a:t>
                      </a:r>
                      <a:r>
                        <a:rPr lang="en-US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(04.07.2024)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99504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Design &amp; Patterns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3, 4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6786221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Modern C++ Concepts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5, 6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119356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 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7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8399140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Efficient Software Development &amp; Best Practices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8, 9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855291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&amp; Code Quality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 9, 10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297948"/>
                  </a:ext>
                </a:extLst>
              </a:tr>
              <a:tr h="552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noProof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Wrap-Up &amp; Conclusion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 10</a:t>
                      </a:r>
                      <a:endPara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45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91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91C738F-80AD-F782-0ECB-0F234C3DB151}"/>
              </a:ext>
            </a:extLst>
          </p:cNvPr>
          <p:cNvSpPr/>
          <p:nvPr/>
        </p:nvSpPr>
        <p:spPr>
          <a:xfrm>
            <a:off x="0" y="0"/>
            <a:ext cx="12192000" cy="6108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Workshop 1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7220" y="1968777"/>
            <a:ext cx="11523265" cy="1316208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Introduction &amp; Course Concept</a:t>
            </a:r>
          </a:p>
          <a:p>
            <a:endParaRPr lang="en-US" noProof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Development Environment &amp; IDE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Aachen, July 3, 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Lennart Reiher, M.Sc.</a:t>
            </a:r>
          </a:p>
        </p:txBody>
      </p:sp>
      <p:sp>
        <p:nvSpPr>
          <p:cNvPr id="13" name="Rechteck: eine Ecke abgerundet 12">
            <a:extLst>
              <a:ext uri="{FF2B5EF4-FFF2-40B4-BE49-F238E27FC236}">
                <a16:creationId xmlns:a16="http://schemas.microsoft.com/office/drawing/2014/main" id="{101D909E-8E3F-C98F-94E6-F64745930231}"/>
              </a:ext>
            </a:extLst>
          </p:cNvPr>
          <p:cNvSpPr/>
          <p:nvPr/>
        </p:nvSpPr>
        <p:spPr>
          <a:xfrm rot="10800000">
            <a:off x="9809018" y="-1"/>
            <a:ext cx="2382982" cy="982413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Bild 2">
            <a:extLst>
              <a:ext uri="{FF2B5EF4-FFF2-40B4-BE49-F238E27FC236}">
                <a16:creationId xmlns:a16="http://schemas.microsoft.com/office/drawing/2014/main" id="{011C6986-AE02-7DC1-B918-BD8094EB2C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794" y="198374"/>
            <a:ext cx="1707515" cy="565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03D4999-200E-7379-8586-E16669FD77CE}"/>
              </a:ext>
            </a:extLst>
          </p:cNvPr>
          <p:cNvGrpSpPr/>
          <p:nvPr/>
        </p:nvGrpSpPr>
        <p:grpSpPr>
          <a:xfrm>
            <a:off x="8343362" y="1709809"/>
            <a:ext cx="1872208" cy="1648924"/>
            <a:chOff x="3503712" y="3670176"/>
            <a:chExt cx="1418456" cy="1249288"/>
          </a:xfrm>
          <a:solidFill>
            <a:schemeClr val="bg1"/>
          </a:solidFill>
        </p:grpSpPr>
        <p:pic>
          <p:nvPicPr>
            <p:cNvPr id="20" name="Grafik 19" descr="Fragezeichen mit einfarbiger Füllung">
              <a:extLst>
                <a:ext uri="{FF2B5EF4-FFF2-40B4-BE49-F238E27FC236}">
                  <a16:creationId xmlns:a16="http://schemas.microsoft.com/office/drawing/2014/main" id="{44C21FC4-D722-E114-AF99-8DF615F59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7768" y="3670176"/>
              <a:ext cx="914400" cy="914400"/>
            </a:xfrm>
            <a:prstGeom prst="rect">
              <a:avLst/>
            </a:prstGeom>
          </p:spPr>
        </p:pic>
        <p:pic>
          <p:nvPicPr>
            <p:cNvPr id="21" name="Grafik 20" descr="Kundenbewertung mit einfarbiger Füllung">
              <a:extLst>
                <a:ext uri="{FF2B5EF4-FFF2-40B4-BE49-F238E27FC236}">
                  <a16:creationId xmlns:a16="http://schemas.microsoft.com/office/drawing/2014/main" id="{C152B806-9C21-681B-FF9C-0066173FD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03712" y="4005064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E42CE12-D66B-795B-0AFC-FDFD3AA9EA7C}"/>
              </a:ext>
            </a:extLst>
          </p:cNvPr>
          <p:cNvGrpSpPr/>
          <p:nvPr/>
        </p:nvGrpSpPr>
        <p:grpSpPr>
          <a:xfrm>
            <a:off x="7257697" y="3429000"/>
            <a:ext cx="3384376" cy="1604088"/>
            <a:chOff x="7187946" y="2888242"/>
            <a:chExt cx="3384376" cy="1604088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17977A6-A95D-07D3-6D45-74C372542785}"/>
                </a:ext>
              </a:extLst>
            </p:cNvPr>
            <p:cNvSpPr txBox="1"/>
            <p:nvPr/>
          </p:nvSpPr>
          <p:spPr>
            <a:xfrm>
              <a:off x="7187946" y="2888242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3600" b="1" dirty="0">
                  <a:solidFill>
                    <a:schemeClr val="bg1"/>
                  </a:solidFill>
                </a:rPr>
                <a:t>Q &amp; 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A9B2077-9712-477B-CB75-24BD06DF8759}"/>
                </a:ext>
              </a:extLst>
            </p:cNvPr>
            <p:cNvSpPr txBox="1"/>
            <p:nvPr/>
          </p:nvSpPr>
          <p:spPr>
            <a:xfrm>
              <a:off x="7187946" y="3845999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3600" b="1" dirty="0">
                  <a:solidFill>
                    <a:schemeClr val="bg1"/>
                  </a:solidFill>
                </a:rPr>
                <a:t>Feedback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0B66C3F-3069-C900-F463-265EDBB96975}"/>
                </a:ext>
              </a:extLst>
            </p:cNvPr>
            <p:cNvCxnSpPr>
              <a:cxnSpLocks/>
            </p:cNvCxnSpPr>
            <p:nvPr/>
          </p:nvCxnSpPr>
          <p:spPr>
            <a:xfrm>
              <a:off x="7548775" y="3690286"/>
              <a:ext cx="266271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15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42B81D-7D74-4499-7109-DC691F311E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6" y="44624"/>
            <a:ext cx="11520488" cy="738000"/>
          </a:xfrm>
        </p:spPr>
        <p:txBody>
          <a:bodyPr/>
          <a:lstStyle/>
          <a:p>
            <a:endParaRPr lang="de-DE" dirty="0"/>
          </a:p>
          <a:p>
            <a:r>
              <a:rPr lang="en-US" dirty="0"/>
              <a:t>Course Exercises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B6287-EACD-BDC6-6A3A-76A27AEF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hteck: obere Ecken abgerundet 4">
            <a:extLst>
              <a:ext uri="{FF2B5EF4-FFF2-40B4-BE49-F238E27FC236}">
                <a16:creationId xmlns:a16="http://schemas.microsoft.com/office/drawing/2014/main" id="{E4953EFD-967E-9B25-D958-6DF7E5B008E5}"/>
              </a:ext>
            </a:extLst>
          </p:cNvPr>
          <p:cNvSpPr/>
          <p:nvPr/>
        </p:nvSpPr>
        <p:spPr>
          <a:xfrm>
            <a:off x="335756" y="3861048"/>
            <a:ext cx="3744416" cy="2996952"/>
          </a:xfrm>
          <a:prstGeom prst="round2Same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D E M O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Creating and running a Hello World program</a:t>
            </a:r>
          </a:p>
        </p:txBody>
      </p:sp>
      <p:sp>
        <p:nvSpPr>
          <p:cNvPr id="13" name="Rechteck: obere Ecken abgerundet 12">
            <a:extLst>
              <a:ext uri="{FF2B5EF4-FFF2-40B4-BE49-F238E27FC236}">
                <a16:creationId xmlns:a16="http://schemas.microsoft.com/office/drawing/2014/main" id="{262D5AF0-5605-F91D-23EF-5FD32EA9F86E}"/>
              </a:ext>
            </a:extLst>
          </p:cNvPr>
          <p:cNvSpPr/>
          <p:nvPr/>
        </p:nvSpPr>
        <p:spPr>
          <a:xfrm>
            <a:off x="4223793" y="3861046"/>
            <a:ext cx="3744416" cy="2996953"/>
          </a:xfrm>
          <a:prstGeom prst="round2SameRect">
            <a:avLst/>
          </a:prstGeom>
          <a:solidFill>
            <a:srgbClr val="E66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E X E R C I S E | 15min</a:t>
            </a: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01_Getting-Started.ipynb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FAC43CA-4977-3764-102A-B8CF87FF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756" y="1109160"/>
            <a:ext cx="3744416" cy="2607872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Live Demos</a:t>
            </a:r>
          </a:p>
          <a:p>
            <a:pPr>
              <a:spcAft>
                <a:spcPts val="600"/>
              </a:spcAft>
            </a:pPr>
            <a:r>
              <a:rPr lang="en-US" dirty="0"/>
              <a:t>Lecturer switching from presentation slides to live demo</a:t>
            </a:r>
          </a:p>
          <a:p>
            <a:pPr>
              <a:spcAft>
                <a:spcPts val="600"/>
              </a:spcAft>
            </a:pPr>
            <a:r>
              <a:rPr lang="en-US" dirty="0"/>
              <a:t>Focus on following along, no need to reproduce demo in that moment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5CE2E3F-AF27-372F-6D47-A92AF18D93E9}"/>
              </a:ext>
            </a:extLst>
          </p:cNvPr>
          <p:cNvSpPr txBox="1">
            <a:spLocks/>
          </p:cNvSpPr>
          <p:nvPr/>
        </p:nvSpPr>
        <p:spPr>
          <a:xfrm>
            <a:off x="4223792" y="1109160"/>
            <a:ext cx="3744416" cy="2607872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In-workshop Exercises</a:t>
            </a:r>
          </a:p>
          <a:p>
            <a:pPr>
              <a:spcAft>
                <a:spcPts val="600"/>
              </a:spcAft>
            </a:pPr>
            <a:r>
              <a:rPr lang="en-US" dirty="0"/>
              <a:t>Work on your own device, team work encouraged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time</a:t>
            </a:r>
          </a:p>
          <a:p>
            <a:pPr>
              <a:spcAft>
                <a:spcPts val="600"/>
              </a:spcAft>
            </a:pPr>
            <a:r>
              <a:rPr lang="en-US" dirty="0"/>
              <a:t>Lecturer available for questions</a:t>
            </a:r>
          </a:p>
          <a:p>
            <a:pPr>
              <a:spcAft>
                <a:spcPts val="600"/>
              </a:spcAft>
            </a:pPr>
            <a:r>
              <a:rPr lang="en-US" dirty="0"/>
              <a:t>Quick presentation of solution afterwards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BC0BABBA-CBB4-A56C-9144-99D38A83D39B}"/>
              </a:ext>
            </a:extLst>
          </p:cNvPr>
          <p:cNvSpPr txBox="1">
            <a:spLocks/>
          </p:cNvSpPr>
          <p:nvPr/>
        </p:nvSpPr>
        <p:spPr>
          <a:xfrm>
            <a:off x="8111828" y="1109159"/>
            <a:ext cx="3744416" cy="2698509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159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431800" algn="l"/>
              </a:tabLst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/>
              <a:t>Deep-dive Exercises</a:t>
            </a:r>
          </a:p>
          <a:p>
            <a:pPr>
              <a:spcAft>
                <a:spcPts val="600"/>
              </a:spcAft>
            </a:pPr>
            <a:r>
              <a:rPr lang="en-US" dirty="0"/>
              <a:t>Larger software engineering and implementation efforts</a:t>
            </a:r>
          </a:p>
          <a:p>
            <a:pPr>
              <a:spcAft>
                <a:spcPts val="600"/>
              </a:spcAft>
            </a:pPr>
            <a:r>
              <a:rPr lang="en-US" dirty="0"/>
              <a:t>Reference solutions made available afterwards</a:t>
            </a:r>
          </a:p>
          <a:p>
            <a:pPr>
              <a:spcAft>
                <a:spcPts val="600"/>
              </a:spcAft>
            </a:pPr>
            <a:r>
              <a:rPr lang="en-US" dirty="0"/>
              <a:t>Support available via </a:t>
            </a:r>
            <a:r>
              <a:rPr lang="en-US" dirty="0">
                <a:hlinkClick r:id="rId2"/>
              </a:rPr>
              <a:t>Learning Space Community Forum</a:t>
            </a:r>
            <a:endParaRPr lang="en-US" dirty="0"/>
          </a:p>
        </p:txBody>
      </p:sp>
      <p:sp>
        <p:nvSpPr>
          <p:cNvPr id="17" name="Rechteck: obere Ecken abgerundet 16">
            <a:extLst>
              <a:ext uri="{FF2B5EF4-FFF2-40B4-BE49-F238E27FC236}">
                <a16:creationId xmlns:a16="http://schemas.microsoft.com/office/drawing/2014/main" id="{3E91F555-E282-FB02-1162-1B81A4361D65}"/>
              </a:ext>
            </a:extLst>
          </p:cNvPr>
          <p:cNvSpPr/>
          <p:nvPr/>
        </p:nvSpPr>
        <p:spPr>
          <a:xfrm>
            <a:off x="8111828" y="3861046"/>
            <a:ext cx="3744416" cy="2996952"/>
          </a:xfrm>
          <a:prstGeom prst="round2SameRect">
            <a:avLst/>
          </a:prstGeom>
          <a:solidFill>
            <a:srgbClr val="7030A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H O M E W O R K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Checking your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0775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uiExpand="1" build="allAtOnce"/>
      <p:bldP spid="15" grpId="0" build="allAtOnce"/>
      <p:bldP spid="16" grpId="0" build="allAtOnce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1DF8C2-7E12-521A-C2E7-36609E664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Learning Space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659989-AE11-5A7D-ED4C-E6A17AD29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0" y="980728"/>
            <a:ext cx="11520000" cy="49685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Default </a:t>
            </a:r>
            <a:r>
              <a:rPr lang="en-US" b="1" dirty="0"/>
              <a:t>communication channel </a:t>
            </a:r>
            <a:r>
              <a:rPr lang="en-US" dirty="0"/>
              <a:t>for course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Distribution of </a:t>
            </a:r>
            <a:r>
              <a:rPr lang="en-US" b="1" dirty="0"/>
              <a:t>workshop material</a:t>
            </a:r>
            <a:r>
              <a:rPr lang="en-US" dirty="0"/>
              <a:t>, incl. slides (available before each workshop)</a:t>
            </a:r>
          </a:p>
          <a:p>
            <a:pPr>
              <a:spcAft>
                <a:spcPts val="600"/>
              </a:spcAft>
            </a:pPr>
            <a:r>
              <a:rPr lang="en-US" b="1" dirty="0"/>
              <a:t>Community forum </a:t>
            </a:r>
            <a:r>
              <a:rPr lang="en-US" dirty="0"/>
              <a:t>for questions, problems, feedback etc.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D8D303-F407-0DEA-0509-97AAED8AC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8435E4-A45A-4423-96D3-4E945C51256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879349-28C9-8D58-7EAC-815253A1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20" y="2204864"/>
            <a:ext cx="6095161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A50835-517C-A515-1C2D-22F92E23B61B}"/>
              </a:ext>
            </a:extLst>
          </p:cNvPr>
          <p:cNvSpPr txBox="1"/>
          <p:nvPr/>
        </p:nvSpPr>
        <p:spPr>
          <a:xfrm>
            <a:off x="1658238" y="5621178"/>
            <a:ext cx="8875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3"/>
              </a:rPr>
              <a:t>https://learningspace.academy.rwth-aachen.de/course/view.php?id=415</a:t>
            </a:r>
            <a:endParaRPr lang="en-US" sz="20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A3DDB01-1CBA-B50B-EF0E-3044E3D72C08}"/>
              </a:ext>
            </a:extLst>
          </p:cNvPr>
          <p:cNvGrpSpPr/>
          <p:nvPr/>
        </p:nvGrpSpPr>
        <p:grpSpPr>
          <a:xfrm>
            <a:off x="479376" y="3062283"/>
            <a:ext cx="1612543" cy="1669539"/>
            <a:chOff x="641873" y="2929592"/>
            <a:chExt cx="1612543" cy="1669539"/>
          </a:xfrm>
        </p:grpSpPr>
        <p:pic>
          <p:nvPicPr>
            <p:cNvPr id="9" name="Grafik 8" descr="E-Mail mit einfarbiger Füllung">
              <a:extLst>
                <a:ext uri="{FF2B5EF4-FFF2-40B4-BE49-F238E27FC236}">
                  <a16:creationId xmlns:a16="http://schemas.microsoft.com/office/drawing/2014/main" id="{5DF77456-A779-45FE-F056-A7B5D745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0428" y="2929592"/>
              <a:ext cx="715432" cy="715432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4967CA-8370-7905-9432-5F0BFF691087}"/>
                </a:ext>
              </a:extLst>
            </p:cNvPr>
            <p:cNvSpPr txBox="1"/>
            <p:nvPr/>
          </p:nvSpPr>
          <p:spPr>
            <a:xfrm>
              <a:off x="641873" y="3645024"/>
              <a:ext cx="1612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Credentials to learning space were distributed via mail on June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272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DAS_Systems_BASIC_Master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_Master_RWTH_Verwaltung_ohne_addin_16zu9.pot [Kompatibilitätsmodus]" id="{31793575-807D-424B-A95D-BD1FA51D6B9C}" vid="{EDE4B280-3FBA-4B2F-94A9-F36ED973D88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b95d03-b6e5-4f22-a1e1-56277b59b9f1">
      <Terms xmlns="http://schemas.microsoft.com/office/infopath/2007/PartnerControls"/>
    </lcf76f155ced4ddcb4097134ff3c332f>
    <TaxCatchAll xmlns="84b79380-0b27-46ab-9094-1a9833df88e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C1095E8E727944AF076DC56D0D93BB" ma:contentTypeVersion="15" ma:contentTypeDescription="Ein neues Dokument erstellen." ma:contentTypeScope="" ma:versionID="32ed77bdd6deff97ff2273a7d546c5a2">
  <xsd:schema xmlns:xsd="http://www.w3.org/2001/XMLSchema" xmlns:xs="http://www.w3.org/2001/XMLSchema" xmlns:p="http://schemas.microsoft.com/office/2006/metadata/properties" xmlns:ns2="4fb95d03-b6e5-4f22-a1e1-56277b59b9f1" xmlns:ns3="84b79380-0b27-46ab-9094-1a9833df88e4" targetNamespace="http://schemas.microsoft.com/office/2006/metadata/properties" ma:root="true" ma:fieldsID="8af263ebb81788a16bd03ce1c1fe0394" ns2:_="" ns3:_="">
    <xsd:import namespace="4fb95d03-b6e5-4f22-a1e1-56277b59b9f1"/>
    <xsd:import namespace="84b79380-0b27-46ab-9094-1a9833df88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95d03-b6e5-4f22-a1e1-56277b59b9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40609ad3-149c-4bde-a811-4673a4d762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b79380-0b27-46ab-9094-1a9833df88e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be22636-61a3-4c99-8d96-20f4c5181865}" ma:internalName="TaxCatchAll" ma:showField="CatchAllData" ma:web="84b79380-0b27-46ab-9094-1a9833df88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2DF9C9-466E-4FCA-9FE7-799231249F03}">
  <ds:schemaRefs>
    <ds:schemaRef ds:uri="http://www.w3.org/XML/1998/namespace"/>
    <ds:schemaRef ds:uri="http://schemas.microsoft.com/office/2006/documentManagement/types"/>
    <ds:schemaRef ds:uri="4fb95d03-b6e5-4f22-a1e1-56277b59b9f1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4b79380-0b27-46ab-9094-1a9833df88e4"/>
  </ds:schemaRefs>
</ds:datastoreItem>
</file>

<file path=customXml/itemProps2.xml><?xml version="1.0" encoding="utf-8"?>
<ds:datastoreItem xmlns:ds="http://schemas.openxmlformats.org/officeDocument/2006/customXml" ds:itemID="{44819CB1-0191-46BA-8473-8FF56330A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95d03-b6e5-4f22-a1e1-56277b59b9f1"/>
    <ds:schemaRef ds:uri="84b79380-0b27-46ab-9094-1a9833df88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DA275E-0AAB-4803-9119-F8B06F10BF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I-Praesentation_Standard</Template>
  <TotalTime>0</TotalTime>
  <Words>5318</Words>
  <Application>Microsoft Office PowerPoint</Application>
  <PresentationFormat>Breitbild</PresentationFormat>
  <Paragraphs>973</Paragraphs>
  <Slides>72</Slides>
  <Notes>15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9" baseType="lpstr">
      <vt:lpstr>Arial</vt:lpstr>
      <vt:lpstr>Calibri</vt:lpstr>
      <vt:lpstr>Courier New</vt:lpstr>
      <vt:lpstr>Symbol</vt:lpstr>
      <vt:lpstr>Wingdings</vt:lpstr>
      <vt:lpstr>ADAS_Systems_BASIC_Master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Philip Westerkamp</dc:creator>
  <cp:lastModifiedBy>Lennart Reiher</cp:lastModifiedBy>
  <cp:revision>430</cp:revision>
  <dcterms:created xsi:type="dcterms:W3CDTF">2021-03-10T13:35:24Z</dcterms:created>
  <dcterms:modified xsi:type="dcterms:W3CDTF">2024-07-03T16:16:16Z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0x0101002DC1095E8E727944AF076DC56D0D93BB</vt:lpwstr>
  </property>
</Properties>
</file>